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6" r:id="rId1"/>
  </p:sldMasterIdLst>
  <p:notesMasterIdLst>
    <p:notesMasterId r:id="rId17"/>
  </p:notesMasterIdLst>
  <p:sldIdLst>
    <p:sldId id="256" r:id="rId2"/>
    <p:sldId id="257" r:id="rId3"/>
    <p:sldId id="258" r:id="rId4"/>
    <p:sldId id="264" r:id="rId5"/>
    <p:sldId id="278" r:id="rId6"/>
    <p:sldId id="279" r:id="rId7"/>
    <p:sldId id="280" r:id="rId8"/>
    <p:sldId id="266" r:id="rId9"/>
    <p:sldId id="265" r:id="rId10"/>
    <p:sldId id="283" r:id="rId11"/>
    <p:sldId id="284" r:id="rId12"/>
    <p:sldId id="285" r:id="rId13"/>
    <p:sldId id="288" r:id="rId14"/>
    <p:sldId id="287" r:id="rId15"/>
    <p:sldId id="27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2" autoAdjust="0"/>
    <p:restoredTop sz="95256" autoAdjust="0"/>
  </p:normalViewPr>
  <p:slideViewPr>
    <p:cSldViewPr snapToGrid="0" showGuides="1">
      <p:cViewPr varScale="1">
        <p:scale>
          <a:sx n="86" d="100"/>
          <a:sy n="86" d="100"/>
        </p:scale>
        <p:origin x="461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03:19:18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03:21:15.4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03:21:16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F11FBD-9BF4-4007-93B9-57DFA5BB785B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BE3200-F1FF-487E-BD5C-6D098E350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16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model.com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can safely remove this slide. This slide</a:t>
            </a:r>
            <a:r>
              <a:rPr lang="en-US" baseline="0" dirty="0"/>
              <a:t> design was provided by SlideModel.com – You can download more templates, shapes and elements for PowerPoint from </a:t>
            </a:r>
            <a:r>
              <a:rPr lang="en-US" dirty="0">
                <a:hlinkClick r:id="rId3"/>
              </a:rPr>
              <a:t>http://slidemodel.com/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2D21D1-52E2-420B-B491-CFF6D7BB79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210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25404F2-BE9A-4460-8815-8F645183555F}" type="datetimeFigureOut">
              <a:rPr lang="en-US" smtClean="0"/>
              <a:pPr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6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812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929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2" y="2870634"/>
            <a:ext cx="5932223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41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714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101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51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28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623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197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692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640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25404F2-BE9A-4460-8815-8F645183555F}" type="datetimeFigureOut">
              <a:rPr lang="en-US" smtClean="0"/>
              <a:pPr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1062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673" r:id="rId12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customXml" Target="../ink/ink2.xml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5.png"/><Relationship Id="rId10" Type="http://schemas.openxmlformats.org/officeDocument/2006/relationships/image" Target="../media/image24.png"/><Relationship Id="rId9" Type="http://schemas.openxmlformats.org/officeDocument/2006/relationships/customXml" Target="../ink/ink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customXml" Target="../ink/ink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674456C0-2E3C-49BA-9C42-1E3FB1D37732}"/>
              </a:ext>
            </a:extLst>
          </p:cNvPr>
          <p:cNvGrpSpPr/>
          <p:nvPr/>
        </p:nvGrpSpPr>
        <p:grpSpPr>
          <a:xfrm>
            <a:off x="101369" y="5428498"/>
            <a:ext cx="7137648" cy="1357702"/>
            <a:chOff x="4271597" y="4450261"/>
            <a:chExt cx="3648808" cy="5949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023D0E-3FE3-4DF7-8CCA-7A05ADEF2734}"/>
                </a:ext>
              </a:extLst>
            </p:cNvPr>
            <p:cNvSpPr txBox="1"/>
            <p:nvPr/>
          </p:nvSpPr>
          <p:spPr>
            <a:xfrm>
              <a:off x="4456139" y="4450261"/>
              <a:ext cx="3279724" cy="5210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b="1" spc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Nama	: NURUL FITRIA</a:t>
              </a:r>
            </a:p>
            <a:p>
              <a:r>
                <a:rPr lang="en-US" sz="2000" b="1" spc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NIM		: 09011282025042</a:t>
              </a:r>
            </a:p>
            <a:p>
              <a:r>
                <a:rPr lang="en-US" sz="2000" b="1" spc="1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Kelas</a:t>
              </a:r>
              <a:r>
                <a:rPr lang="en-US" sz="2000" b="1" spc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	: SK5B </a:t>
              </a:r>
              <a:r>
                <a:rPr lang="en-US" sz="2000" b="1" spc="1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Indralaya</a:t>
              </a:r>
              <a:endParaRPr lang="en-US" sz="2000" spc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B70460-CA7A-432B-87EF-1EC05F211FDB}"/>
                </a:ext>
              </a:extLst>
            </p:cNvPr>
            <p:cNvSpPr/>
            <p:nvPr/>
          </p:nvSpPr>
          <p:spPr>
            <a:xfrm>
              <a:off x="4271597" y="4450262"/>
              <a:ext cx="3648808" cy="59492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A27A01E-7427-4086-9352-553AD632EBEF}"/>
              </a:ext>
            </a:extLst>
          </p:cNvPr>
          <p:cNvSpPr txBox="1"/>
          <p:nvPr/>
        </p:nvSpPr>
        <p:spPr>
          <a:xfrm>
            <a:off x="811295" y="770336"/>
            <a:ext cx="5515057" cy="15696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ARTIFICIAL INTELLIGENCE</a:t>
            </a:r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31EFD1BA-1061-438C-AE73-E71524D5B2C3}"/>
              </a:ext>
            </a:extLst>
          </p:cNvPr>
          <p:cNvSpPr/>
          <p:nvPr/>
        </p:nvSpPr>
        <p:spPr>
          <a:xfrm flipH="1">
            <a:off x="0" y="3868466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06D0DA-38C0-4319-916A-AE1B328A7111}"/>
              </a:ext>
            </a:extLst>
          </p:cNvPr>
          <p:cNvGrpSpPr/>
          <p:nvPr/>
        </p:nvGrpSpPr>
        <p:grpSpPr>
          <a:xfrm>
            <a:off x="0" y="0"/>
            <a:ext cx="1255839" cy="1255839"/>
            <a:chOff x="0" y="0"/>
            <a:chExt cx="1255839" cy="125583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9EB55BF-6944-4EF9-9155-5D1E27BD82F3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14F9D7D-E10A-435B-B068-68F318B51D18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5FD8D384-4F73-48EB-9045-518D6507F662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B2CC9D4-76AF-4232-848D-21ACC7301A0B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5E58521E-B451-43FF-9C81-25919BFAE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2411" y="750651"/>
            <a:ext cx="5039589" cy="61073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EF28D5-5E25-8C7B-F9E5-9D0E7C53C7D6}"/>
              </a:ext>
            </a:extLst>
          </p:cNvPr>
          <p:cNvSpPr txBox="1"/>
          <p:nvPr/>
        </p:nvSpPr>
        <p:spPr>
          <a:xfrm>
            <a:off x="22743" y="4721790"/>
            <a:ext cx="836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 b="0" i="0">
                <a:solidFill>
                  <a:schemeClr val="accent1"/>
                </a:solidFill>
                <a:effectLst/>
                <a:latin typeface="Arial Black" panose="020B0A04020102020204" pitchFamily="34" charset="0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DOSEN PENGAMPU : PROF.DR.IR. SITI NURMAINI, M.T</a:t>
            </a:r>
          </a:p>
        </p:txBody>
      </p:sp>
    </p:spTree>
    <p:extLst>
      <p:ext uri="{BB962C8B-B14F-4D97-AF65-F5344CB8AC3E}">
        <p14:creationId xmlns:p14="http://schemas.microsoft.com/office/powerpoint/2010/main" val="185810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998DE71-ED03-4DBB-A046-73F20A1963B1}"/>
              </a:ext>
            </a:extLst>
          </p:cNvPr>
          <p:cNvCxnSpPr>
            <a:cxnSpLocks/>
          </p:cNvCxnSpPr>
          <p:nvPr/>
        </p:nvCxnSpPr>
        <p:spPr>
          <a:xfrm flipH="1">
            <a:off x="8771755" y="1000508"/>
            <a:ext cx="634677" cy="0"/>
          </a:xfrm>
          <a:prstGeom prst="straightConnector1">
            <a:avLst/>
          </a:prstGeom>
          <a:ln w="22225">
            <a:solidFill>
              <a:schemeClr val="accent3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B2898DD-AE57-467A-87E8-59CC99B561F2}"/>
              </a:ext>
            </a:extLst>
          </p:cNvPr>
          <p:cNvGrpSpPr/>
          <p:nvPr/>
        </p:nvGrpSpPr>
        <p:grpSpPr>
          <a:xfrm>
            <a:off x="1014412" y="815845"/>
            <a:ext cx="6439906" cy="449226"/>
            <a:chOff x="761822" y="2019364"/>
            <a:chExt cx="6521392" cy="1738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3CA4CE-F61C-41A3-B62F-3F0D8B75E2A4}"/>
                </a:ext>
              </a:extLst>
            </p:cNvPr>
            <p:cNvSpPr txBox="1"/>
            <p:nvPr/>
          </p:nvSpPr>
          <p:spPr>
            <a:xfrm>
              <a:off x="761822" y="2019364"/>
              <a:ext cx="6521392" cy="142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4800" b="0" i="0">
                  <a:solidFill>
                    <a:schemeClr val="accent1"/>
                  </a:solidFill>
                  <a:effectLst/>
                  <a:latin typeface="Arial Black" panose="020B0A04020102020204" pitchFamily="34" charset="0"/>
                </a:defRPr>
              </a:lvl1pPr>
            </a:lstStyle>
            <a:p>
              <a:r>
                <a:rPr lang="en-ID" sz="18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Code </a:t>
              </a:r>
              <a:r>
                <a:rPr lang="en-ID" sz="18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Himpunan</a:t>
              </a:r>
              <a:r>
                <a:rPr lang="en-ID" sz="18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dan Input Fuzzy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DA61CA0-4095-4475-BCB6-31348CAC40BF}"/>
                </a:ext>
              </a:extLst>
            </p:cNvPr>
            <p:cNvCxnSpPr>
              <a:cxnSpLocks/>
            </p:cNvCxnSpPr>
            <p:nvPr/>
          </p:nvCxnSpPr>
          <p:spPr>
            <a:xfrm>
              <a:off x="889548" y="2182748"/>
              <a:ext cx="2390558" cy="10430"/>
            </a:xfrm>
            <a:prstGeom prst="line">
              <a:avLst/>
            </a:prstGeom>
            <a:noFill/>
            <a:ln w="381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" name="Freeform 16">
            <a:extLst>
              <a:ext uri="{FF2B5EF4-FFF2-40B4-BE49-F238E27FC236}">
                <a16:creationId xmlns:a16="http://schemas.microsoft.com/office/drawing/2014/main" id="{E0C73762-F836-4D65-A14A-37A771866FAB}"/>
              </a:ext>
            </a:extLst>
          </p:cNvPr>
          <p:cNvSpPr/>
          <p:nvPr/>
        </p:nvSpPr>
        <p:spPr>
          <a:xfrm flipH="1">
            <a:off x="241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845190-E802-4CB4-950A-AF9C286E6D88}"/>
              </a:ext>
            </a:extLst>
          </p:cNvPr>
          <p:cNvGrpSpPr/>
          <p:nvPr/>
        </p:nvGrpSpPr>
        <p:grpSpPr>
          <a:xfrm>
            <a:off x="0" y="0"/>
            <a:ext cx="1255839" cy="1255839"/>
            <a:chOff x="0" y="0"/>
            <a:chExt cx="1255839" cy="125583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0C85BD5-6A59-47FF-BFAB-CA9805C9AB84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374C9284-8E10-47B0-A376-BCC242FEE3A8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0B57FD10-D3E7-4C62-A99E-87DDFAD19968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2002641-32BC-4084-8264-BB6EA308D4A3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E0486F59-7346-4D64-9B6F-29A7FE6EB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6108" y="486308"/>
            <a:ext cx="4263340" cy="588538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26B772-45C5-5853-4FF5-ACA1B5F7E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72" y="1664165"/>
            <a:ext cx="7121921" cy="408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29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E9EDD0E-7130-4946-AF24-85C87D8B8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999" y="507174"/>
            <a:ext cx="3479255" cy="527727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BCB63C-BF04-4DEA-9556-71367FE17371}"/>
              </a:ext>
            </a:extLst>
          </p:cNvPr>
          <p:cNvGrpSpPr/>
          <p:nvPr/>
        </p:nvGrpSpPr>
        <p:grpSpPr>
          <a:xfrm>
            <a:off x="3963528" y="324322"/>
            <a:ext cx="7436599" cy="6052775"/>
            <a:chOff x="3963528" y="1307420"/>
            <a:chExt cx="7436599" cy="174223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DDA5797-2E25-4032-861B-E595DD179A74}"/>
                </a:ext>
              </a:extLst>
            </p:cNvPr>
            <p:cNvGrpSpPr/>
            <p:nvPr/>
          </p:nvGrpSpPr>
          <p:grpSpPr>
            <a:xfrm>
              <a:off x="3963528" y="1307420"/>
              <a:ext cx="7436599" cy="1742234"/>
              <a:chOff x="-1155565" y="-71337"/>
              <a:chExt cx="7436599" cy="1742234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F8ADF3-E839-4F4E-B8D9-B6D301167652}"/>
                  </a:ext>
                </a:extLst>
              </p:cNvPr>
              <p:cNvSpPr txBox="1"/>
              <p:nvPr/>
            </p:nvSpPr>
            <p:spPr>
              <a:xfrm>
                <a:off x="-1155565" y="-71337"/>
                <a:ext cx="6972633" cy="278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ID" sz="20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Menampilkan</a:t>
                </a:r>
                <a:r>
                  <a:rPr lang="en-ID" sz="2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20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grafik</a:t>
                </a:r>
                <a:r>
                  <a:rPr lang="en-ID" sz="2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20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dari</a:t>
                </a:r>
                <a:r>
                  <a:rPr lang="en-ID" sz="2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Input </a:t>
                </a:r>
                <a:r>
                  <a:rPr lang="en-ID" sz="20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Variabel</a:t>
                </a:r>
                <a:r>
                  <a:rPr lang="en-ID" sz="2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20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kualitas</a:t>
                </a:r>
                <a:r>
                  <a:rPr lang="en-ID" sz="2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20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Pelayanan</a:t>
                </a:r>
                <a:r>
                  <a:rPr lang="en-ID" sz="2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20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dengan</a:t>
                </a:r>
                <a:r>
                  <a:rPr lang="en-ID" sz="2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20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perintah</a:t>
                </a:r>
                <a:r>
                  <a:rPr lang="en-ID" sz="2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20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x_pelayanan.view</a:t>
                </a:r>
                <a:r>
                  <a:rPr lang="en-ID" sz="2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()</a:t>
                </a:r>
                <a:endParaRPr lang="en-ID" sz="20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Subtitle demo text">
                <a:extLst>
                  <a:ext uri="{FF2B5EF4-FFF2-40B4-BE49-F238E27FC236}">
                    <a16:creationId xmlns:a16="http://schemas.microsoft.com/office/drawing/2014/main" id="{9189FB0F-097B-4D8F-ACFF-617484C1235E}"/>
                  </a:ext>
                </a:extLst>
              </p:cNvPr>
              <p:cNvSpPr/>
              <p:nvPr/>
            </p:nvSpPr>
            <p:spPr>
              <a:xfrm>
                <a:off x="261487" y="1386692"/>
                <a:ext cx="6019547" cy="2842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extLst>
                <a:ext uri="{C572A759-6A51-4108-AA02-DFA0A04FC94B}">
    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9pPr>
              </a:lstStyle>
              <a:p>
                <a:pPr algn="just"/>
                <a:endParaRPr lang="en-ID" sz="1600" b="0" i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7EC1955-9E2E-4F13-A3F0-A6CE44B81C2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9027" y="2788817"/>
              <a:ext cx="1181100" cy="0"/>
            </a:xfrm>
            <a:prstGeom prst="line">
              <a:avLst/>
            </a:prstGeom>
            <a:noFill/>
            <a:ln w="381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8" name="Freeform 16">
            <a:extLst>
              <a:ext uri="{FF2B5EF4-FFF2-40B4-BE49-F238E27FC236}">
                <a16:creationId xmlns:a16="http://schemas.microsoft.com/office/drawing/2014/main" id="{C5194654-FC37-4263-B045-CAE2257D0E12}"/>
              </a:ext>
            </a:extLst>
          </p:cNvPr>
          <p:cNvSpPr/>
          <p:nvPr/>
        </p:nvSpPr>
        <p:spPr>
          <a:xfrm>
            <a:off x="10528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ABE71CD-65E2-44F1-A3BA-097E5929FDBE}"/>
              </a:ext>
            </a:extLst>
          </p:cNvPr>
          <p:cNvGrpSpPr/>
          <p:nvPr/>
        </p:nvGrpSpPr>
        <p:grpSpPr>
          <a:xfrm flipH="1">
            <a:off x="10936161" y="0"/>
            <a:ext cx="1255839" cy="1255839"/>
            <a:chOff x="0" y="0"/>
            <a:chExt cx="1255839" cy="125583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ED2A4E8-BC18-4CFA-A5BF-3EF2A38F10EF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2A25884-9DE0-48F5-A596-8124F967B9D0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951929C5-197D-4A0B-A2B5-804D12F44C92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C9C01DF-90D2-4BFC-B9CE-9888DC94B9A3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7319E8C-57F0-F4AD-826B-8895091929FA}"/>
              </a:ext>
            </a:extLst>
          </p:cNvPr>
          <p:cNvCxnSpPr>
            <a:cxnSpLocks/>
          </p:cNvCxnSpPr>
          <p:nvPr/>
        </p:nvCxnSpPr>
        <p:spPr>
          <a:xfrm>
            <a:off x="4109884" y="1290611"/>
            <a:ext cx="6826277" cy="33179"/>
          </a:xfrm>
          <a:prstGeom prst="line">
            <a:avLst/>
          </a:prstGeom>
          <a:noFill/>
          <a:ln w="3810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48BE985-C30D-F3A3-770B-3BBF1097C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681" y="1651803"/>
            <a:ext cx="4097783" cy="295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527D5C-064F-E874-8340-41E8D7F1BD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849" y="1616293"/>
            <a:ext cx="3338786" cy="4220328"/>
          </a:xfrm>
          <a:prstGeom prst="rect">
            <a:avLst/>
          </a:prstGeom>
        </p:spPr>
      </p:pic>
      <p:sp>
        <p:nvSpPr>
          <p:cNvPr id="12" name="Freeform 16">
            <a:extLst>
              <a:ext uri="{FF2B5EF4-FFF2-40B4-BE49-F238E27FC236}">
                <a16:creationId xmlns:a16="http://schemas.microsoft.com/office/drawing/2014/main" id="{FB8EF057-00B4-4220-378A-958A4E6D892B}"/>
              </a:ext>
            </a:extLst>
          </p:cNvPr>
          <p:cNvSpPr/>
          <p:nvPr/>
        </p:nvSpPr>
        <p:spPr>
          <a:xfrm>
            <a:off x="4109884" y="4972520"/>
            <a:ext cx="1422400" cy="1894956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F344C350-B9B5-CCF1-87CE-D761D57BD22E}"/>
              </a:ext>
            </a:extLst>
          </p:cNvPr>
          <p:cNvSpPr/>
          <p:nvPr/>
        </p:nvSpPr>
        <p:spPr>
          <a:xfrm>
            <a:off x="6100622" y="4998556"/>
            <a:ext cx="1422400" cy="1894956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62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E9EDD0E-7130-4946-AF24-85C87D8B8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53807" y="869529"/>
            <a:ext cx="3479255" cy="527727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DDA5797-2E25-4032-861B-E595DD179A74}"/>
              </a:ext>
            </a:extLst>
          </p:cNvPr>
          <p:cNvGrpSpPr/>
          <p:nvPr/>
        </p:nvGrpSpPr>
        <p:grpSpPr>
          <a:xfrm>
            <a:off x="66790" y="324322"/>
            <a:ext cx="8487017" cy="6052775"/>
            <a:chOff x="-1155565" y="-71337"/>
            <a:chExt cx="7436599" cy="174223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F8ADF3-E839-4F4E-B8D9-B6D301167652}"/>
                </a:ext>
              </a:extLst>
            </p:cNvPr>
            <p:cNvSpPr txBox="1"/>
            <p:nvPr/>
          </p:nvSpPr>
          <p:spPr>
            <a:xfrm>
              <a:off x="-1155565" y="-71337"/>
              <a:ext cx="6972633" cy="278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50000"/>
                </a:lnSpc>
                <a:spcAft>
                  <a:spcPts val="800"/>
                </a:spcAft>
              </a:pPr>
              <a:r>
                <a:rPr lang="en-ID" sz="20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Menampilkan</a:t>
              </a:r>
              <a:r>
                <a:rPr lang="en-ID" sz="20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grafik</a:t>
              </a:r>
              <a:r>
                <a:rPr lang="en-ID" sz="20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dari</a:t>
              </a:r>
              <a:r>
                <a:rPr lang="en-ID" sz="20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Input </a:t>
              </a:r>
              <a:r>
                <a:rPr lang="en-ID" sz="20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Variabel</a:t>
              </a:r>
              <a:r>
                <a:rPr lang="en-ID" sz="20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kualitas</a:t>
              </a:r>
              <a:r>
                <a:rPr lang="en-ID" sz="20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makanan</a:t>
              </a:r>
              <a:r>
                <a:rPr lang="en-ID" sz="20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dengan</a:t>
              </a:r>
              <a:r>
                <a:rPr lang="en-ID" sz="20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perintah</a:t>
              </a:r>
              <a:r>
                <a:rPr lang="en-ID" sz="20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x_makanan.view</a:t>
              </a:r>
              <a:r>
                <a:rPr lang="en-ID" sz="20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()</a:t>
              </a:r>
              <a:endParaRPr lang="en-ID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Subtitle demo text">
              <a:extLst>
                <a:ext uri="{FF2B5EF4-FFF2-40B4-BE49-F238E27FC236}">
                  <a16:creationId xmlns:a16="http://schemas.microsoft.com/office/drawing/2014/main" id="{9189FB0F-097B-4D8F-ACFF-617484C1235E}"/>
                </a:ext>
              </a:extLst>
            </p:cNvPr>
            <p:cNvSpPr/>
            <p:nvPr/>
          </p:nvSpPr>
          <p:spPr>
            <a:xfrm>
              <a:off x="261487" y="1386692"/>
              <a:ext cx="6019547" cy="284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extLst>
              <a:ext uri="{C572A759-6A51-4108-AA02-DFA0A04FC94B}">
  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1" i="0" u="none" strike="noStrike" cap="none" spc="0" normalizeH="0" baseline="0">
                  <a:ln>
                    <a:noFill/>
                  </a:ln>
                  <a:solidFill>
                    <a:srgbClr val="19204A"/>
                  </a:solidFill>
                  <a:effectLst/>
                  <a:uFillTx/>
                  <a:latin typeface="+mn-lt"/>
                  <a:ea typeface="+mn-ea"/>
                  <a:cs typeface="+mn-cs"/>
                  <a:sym typeface="Roboto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1" i="0" u="none" strike="noStrike" cap="none" spc="0" normalizeH="0" baseline="0">
                  <a:ln>
                    <a:noFill/>
                  </a:ln>
                  <a:solidFill>
                    <a:srgbClr val="19204A"/>
                  </a:solidFill>
                  <a:effectLst/>
                  <a:uFillTx/>
                  <a:latin typeface="+mn-lt"/>
                  <a:ea typeface="+mn-ea"/>
                  <a:cs typeface="+mn-cs"/>
                  <a:sym typeface="Roboto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1" i="0" u="none" strike="noStrike" cap="none" spc="0" normalizeH="0" baseline="0">
                  <a:ln>
                    <a:noFill/>
                  </a:ln>
                  <a:solidFill>
                    <a:srgbClr val="19204A"/>
                  </a:solidFill>
                  <a:effectLst/>
                  <a:uFillTx/>
                  <a:latin typeface="+mn-lt"/>
                  <a:ea typeface="+mn-ea"/>
                  <a:cs typeface="+mn-cs"/>
                  <a:sym typeface="Roboto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1" i="0" u="none" strike="noStrike" cap="none" spc="0" normalizeH="0" baseline="0">
                  <a:ln>
                    <a:noFill/>
                  </a:ln>
                  <a:solidFill>
                    <a:srgbClr val="19204A"/>
                  </a:solidFill>
                  <a:effectLst/>
                  <a:uFillTx/>
                  <a:latin typeface="+mn-lt"/>
                  <a:ea typeface="+mn-ea"/>
                  <a:cs typeface="+mn-cs"/>
                  <a:sym typeface="Roboto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1" i="0" u="none" strike="noStrike" cap="none" spc="0" normalizeH="0" baseline="0">
                  <a:ln>
                    <a:noFill/>
                  </a:ln>
                  <a:solidFill>
                    <a:srgbClr val="19204A"/>
                  </a:solidFill>
                  <a:effectLst/>
                  <a:uFillTx/>
                  <a:latin typeface="+mn-lt"/>
                  <a:ea typeface="+mn-ea"/>
                  <a:cs typeface="+mn-cs"/>
                  <a:sym typeface="Roboto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1" i="0" u="none" strike="noStrike" cap="none" spc="0" normalizeH="0" baseline="0">
                  <a:ln>
                    <a:noFill/>
                  </a:ln>
                  <a:solidFill>
                    <a:srgbClr val="19204A"/>
                  </a:solidFill>
                  <a:effectLst/>
                  <a:uFillTx/>
                  <a:latin typeface="+mn-lt"/>
                  <a:ea typeface="+mn-ea"/>
                  <a:cs typeface="+mn-cs"/>
                  <a:sym typeface="Roboto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1" i="0" u="none" strike="noStrike" cap="none" spc="0" normalizeH="0" baseline="0">
                  <a:ln>
                    <a:noFill/>
                  </a:ln>
                  <a:solidFill>
                    <a:srgbClr val="19204A"/>
                  </a:solidFill>
                  <a:effectLst/>
                  <a:uFillTx/>
                  <a:latin typeface="+mn-lt"/>
                  <a:ea typeface="+mn-ea"/>
                  <a:cs typeface="+mn-cs"/>
                  <a:sym typeface="Roboto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1" i="0" u="none" strike="noStrike" cap="none" spc="0" normalizeH="0" baseline="0">
                  <a:ln>
                    <a:noFill/>
                  </a:ln>
                  <a:solidFill>
                    <a:srgbClr val="19204A"/>
                  </a:solidFill>
                  <a:effectLst/>
                  <a:uFillTx/>
                  <a:latin typeface="+mn-lt"/>
                  <a:ea typeface="+mn-ea"/>
                  <a:cs typeface="+mn-cs"/>
                  <a:sym typeface="Roboto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1" i="0" u="none" strike="noStrike" cap="none" spc="0" normalizeH="0" baseline="0">
                  <a:ln>
                    <a:noFill/>
                  </a:ln>
                  <a:solidFill>
                    <a:srgbClr val="19204A"/>
                  </a:solidFill>
                  <a:effectLst/>
                  <a:uFillTx/>
                  <a:latin typeface="+mn-lt"/>
                  <a:ea typeface="+mn-ea"/>
                  <a:cs typeface="+mn-cs"/>
                  <a:sym typeface="Roboto"/>
                </a:defRPr>
              </a:lvl9pPr>
            </a:lstStyle>
            <a:p>
              <a:pPr algn="just"/>
              <a:endParaRPr lang="en-ID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Freeform 16">
            <a:extLst>
              <a:ext uri="{FF2B5EF4-FFF2-40B4-BE49-F238E27FC236}">
                <a16:creationId xmlns:a16="http://schemas.microsoft.com/office/drawing/2014/main" id="{C5194654-FC37-4263-B045-CAE2257D0E12}"/>
              </a:ext>
            </a:extLst>
          </p:cNvPr>
          <p:cNvSpPr/>
          <p:nvPr/>
        </p:nvSpPr>
        <p:spPr>
          <a:xfrm>
            <a:off x="66789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ABE71CD-65E2-44F1-A3BA-097E5929FDBE}"/>
              </a:ext>
            </a:extLst>
          </p:cNvPr>
          <p:cNvGrpSpPr/>
          <p:nvPr/>
        </p:nvGrpSpPr>
        <p:grpSpPr>
          <a:xfrm flipH="1">
            <a:off x="10936161" y="0"/>
            <a:ext cx="1255839" cy="1255839"/>
            <a:chOff x="0" y="0"/>
            <a:chExt cx="1255839" cy="125583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ED2A4E8-BC18-4CFA-A5BF-3EF2A38F10EF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2A25884-9DE0-48F5-A596-8124F967B9D0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951929C5-197D-4A0B-A2B5-804D12F44C92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C9C01DF-90D2-4BFC-B9CE-9888DC94B9A3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7319E8C-57F0-F4AD-826B-8895091929FA}"/>
              </a:ext>
            </a:extLst>
          </p:cNvPr>
          <p:cNvCxnSpPr>
            <a:cxnSpLocks/>
          </p:cNvCxnSpPr>
          <p:nvPr/>
        </p:nvCxnSpPr>
        <p:spPr>
          <a:xfrm>
            <a:off x="623567" y="1290611"/>
            <a:ext cx="6826277" cy="33179"/>
          </a:xfrm>
          <a:prstGeom prst="line">
            <a:avLst/>
          </a:prstGeom>
          <a:noFill/>
          <a:ln w="3810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Freeform 16">
            <a:extLst>
              <a:ext uri="{FF2B5EF4-FFF2-40B4-BE49-F238E27FC236}">
                <a16:creationId xmlns:a16="http://schemas.microsoft.com/office/drawing/2014/main" id="{FB8EF057-00B4-4220-378A-958A4E6D892B}"/>
              </a:ext>
            </a:extLst>
          </p:cNvPr>
          <p:cNvSpPr/>
          <p:nvPr/>
        </p:nvSpPr>
        <p:spPr>
          <a:xfrm>
            <a:off x="1832443" y="4963044"/>
            <a:ext cx="2204262" cy="1894956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4BCC6B-0121-0464-EC25-DC817DCD2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2" y="1633587"/>
            <a:ext cx="3796030" cy="25451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44016B-7208-43B1-92E9-6D8D20FCC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7598" y="1633587"/>
            <a:ext cx="3591331" cy="465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01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E9EDD0E-7130-4946-AF24-85C87D8B8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226" y="641739"/>
            <a:ext cx="3479255" cy="527727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BCB63C-BF04-4DEA-9556-71367FE17371}"/>
              </a:ext>
            </a:extLst>
          </p:cNvPr>
          <p:cNvGrpSpPr/>
          <p:nvPr/>
        </p:nvGrpSpPr>
        <p:grpSpPr>
          <a:xfrm>
            <a:off x="3963528" y="324322"/>
            <a:ext cx="7436599" cy="6052775"/>
            <a:chOff x="3963528" y="1307420"/>
            <a:chExt cx="7436599" cy="174223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DDA5797-2E25-4032-861B-E595DD179A74}"/>
                </a:ext>
              </a:extLst>
            </p:cNvPr>
            <p:cNvGrpSpPr/>
            <p:nvPr/>
          </p:nvGrpSpPr>
          <p:grpSpPr>
            <a:xfrm>
              <a:off x="3963528" y="1307420"/>
              <a:ext cx="7436599" cy="1742234"/>
              <a:chOff x="-1155565" y="-71337"/>
              <a:chExt cx="7436599" cy="1742234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F8ADF3-E839-4F4E-B8D9-B6D301167652}"/>
                  </a:ext>
                </a:extLst>
              </p:cNvPr>
              <p:cNvSpPr txBox="1"/>
              <p:nvPr/>
            </p:nvSpPr>
            <p:spPr>
              <a:xfrm>
                <a:off x="-1155565" y="-71337"/>
                <a:ext cx="6972633" cy="278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ID" sz="20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Menampilkan</a:t>
                </a:r>
                <a:r>
                  <a:rPr lang="en-ID" sz="2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20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grafik</a:t>
                </a:r>
                <a:r>
                  <a:rPr lang="en-ID" sz="2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20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dari</a:t>
                </a:r>
                <a:r>
                  <a:rPr lang="en-ID" sz="2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20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Out</a:t>
                </a:r>
                <a:r>
                  <a:rPr lang="en-ID" sz="2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put </a:t>
                </a:r>
                <a:r>
                  <a:rPr lang="en-ID" sz="20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Variabel</a:t>
                </a:r>
                <a:r>
                  <a:rPr lang="en-ID" sz="2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20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kepuasan</a:t>
                </a:r>
                <a:r>
                  <a:rPr lang="en-ID" sz="2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20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Pelanggan</a:t>
                </a:r>
                <a:r>
                  <a:rPr lang="en-ID" sz="2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20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dengan</a:t>
                </a:r>
                <a:r>
                  <a:rPr lang="en-ID" sz="2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20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perintah</a:t>
                </a:r>
                <a:r>
                  <a:rPr lang="en-ID" sz="2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20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x_pelanggan.view</a:t>
                </a:r>
                <a:r>
                  <a:rPr lang="en-ID" sz="2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()</a:t>
                </a:r>
                <a:endParaRPr lang="en-ID" sz="20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Subtitle demo text">
                <a:extLst>
                  <a:ext uri="{FF2B5EF4-FFF2-40B4-BE49-F238E27FC236}">
                    <a16:creationId xmlns:a16="http://schemas.microsoft.com/office/drawing/2014/main" id="{9189FB0F-097B-4D8F-ACFF-617484C1235E}"/>
                  </a:ext>
                </a:extLst>
              </p:cNvPr>
              <p:cNvSpPr/>
              <p:nvPr/>
            </p:nvSpPr>
            <p:spPr>
              <a:xfrm>
                <a:off x="261487" y="1386692"/>
                <a:ext cx="6019547" cy="2842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extLst>
                <a:ext uri="{C572A759-6A51-4108-AA02-DFA0A04FC94B}">
    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9pPr>
              </a:lstStyle>
              <a:p>
                <a:pPr algn="just"/>
                <a:endParaRPr lang="en-ID" sz="1600" b="0" i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7EC1955-9E2E-4F13-A3F0-A6CE44B81C2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9027" y="2788817"/>
              <a:ext cx="1181100" cy="0"/>
            </a:xfrm>
            <a:prstGeom prst="line">
              <a:avLst/>
            </a:prstGeom>
            <a:noFill/>
            <a:ln w="381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8" name="Freeform 16">
            <a:extLst>
              <a:ext uri="{FF2B5EF4-FFF2-40B4-BE49-F238E27FC236}">
                <a16:creationId xmlns:a16="http://schemas.microsoft.com/office/drawing/2014/main" id="{C5194654-FC37-4263-B045-CAE2257D0E12}"/>
              </a:ext>
            </a:extLst>
          </p:cNvPr>
          <p:cNvSpPr/>
          <p:nvPr/>
        </p:nvSpPr>
        <p:spPr>
          <a:xfrm>
            <a:off x="10528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ABE71CD-65E2-44F1-A3BA-097E5929FDBE}"/>
              </a:ext>
            </a:extLst>
          </p:cNvPr>
          <p:cNvGrpSpPr/>
          <p:nvPr/>
        </p:nvGrpSpPr>
        <p:grpSpPr>
          <a:xfrm flipH="1">
            <a:off x="10936161" y="0"/>
            <a:ext cx="1255839" cy="1255839"/>
            <a:chOff x="0" y="0"/>
            <a:chExt cx="1255839" cy="125583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ED2A4E8-BC18-4CFA-A5BF-3EF2A38F10EF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2A25884-9DE0-48F5-A596-8124F967B9D0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951929C5-197D-4A0B-A2B5-804D12F44C92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C9C01DF-90D2-4BFC-B9CE-9888DC94B9A3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7319E8C-57F0-F4AD-826B-8895091929FA}"/>
              </a:ext>
            </a:extLst>
          </p:cNvPr>
          <p:cNvCxnSpPr>
            <a:cxnSpLocks/>
          </p:cNvCxnSpPr>
          <p:nvPr/>
        </p:nvCxnSpPr>
        <p:spPr>
          <a:xfrm>
            <a:off x="4109884" y="1290611"/>
            <a:ext cx="6826277" cy="33179"/>
          </a:xfrm>
          <a:prstGeom prst="line">
            <a:avLst/>
          </a:prstGeom>
          <a:noFill/>
          <a:ln w="3810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Freeform 16">
            <a:extLst>
              <a:ext uri="{FF2B5EF4-FFF2-40B4-BE49-F238E27FC236}">
                <a16:creationId xmlns:a16="http://schemas.microsoft.com/office/drawing/2014/main" id="{FB8EF057-00B4-4220-378A-958A4E6D892B}"/>
              </a:ext>
            </a:extLst>
          </p:cNvPr>
          <p:cNvSpPr/>
          <p:nvPr/>
        </p:nvSpPr>
        <p:spPr>
          <a:xfrm>
            <a:off x="4109884" y="4972520"/>
            <a:ext cx="1422400" cy="1894956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F344C350-B9B5-CCF1-87CE-D761D57BD22E}"/>
              </a:ext>
            </a:extLst>
          </p:cNvPr>
          <p:cNvSpPr/>
          <p:nvPr/>
        </p:nvSpPr>
        <p:spPr>
          <a:xfrm>
            <a:off x="6100622" y="4963044"/>
            <a:ext cx="1422400" cy="1894956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5EE3FA-DA20-B3D3-D9A3-725669E44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2649" y="1853102"/>
            <a:ext cx="4043168" cy="2801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95248F-54AC-1584-6D2C-BCE1D21BD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280" y="1853102"/>
            <a:ext cx="3297847" cy="4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E9EDD0E-7130-4946-AF24-85C87D8B8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226" y="641739"/>
            <a:ext cx="3479255" cy="527727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BCB63C-BF04-4DEA-9556-71367FE17371}"/>
              </a:ext>
            </a:extLst>
          </p:cNvPr>
          <p:cNvGrpSpPr/>
          <p:nvPr/>
        </p:nvGrpSpPr>
        <p:grpSpPr>
          <a:xfrm>
            <a:off x="3963528" y="324322"/>
            <a:ext cx="7436599" cy="6052775"/>
            <a:chOff x="3963528" y="1307420"/>
            <a:chExt cx="7436599" cy="174223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DDA5797-2E25-4032-861B-E595DD179A74}"/>
                </a:ext>
              </a:extLst>
            </p:cNvPr>
            <p:cNvGrpSpPr/>
            <p:nvPr/>
          </p:nvGrpSpPr>
          <p:grpSpPr>
            <a:xfrm>
              <a:off x="3963528" y="1307420"/>
              <a:ext cx="7436599" cy="1742234"/>
              <a:chOff x="-1155565" y="-71337"/>
              <a:chExt cx="7436599" cy="1742234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F8ADF3-E839-4F4E-B8D9-B6D301167652}"/>
                  </a:ext>
                </a:extLst>
              </p:cNvPr>
              <p:cNvSpPr txBox="1"/>
              <p:nvPr/>
            </p:nvSpPr>
            <p:spPr>
              <a:xfrm>
                <a:off x="-1155565" y="-71337"/>
                <a:ext cx="6972633" cy="145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ID" sz="2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RULE BASE</a:t>
                </a:r>
                <a:endParaRPr lang="en-ID" sz="20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Subtitle demo text">
                <a:extLst>
                  <a:ext uri="{FF2B5EF4-FFF2-40B4-BE49-F238E27FC236}">
                    <a16:creationId xmlns:a16="http://schemas.microsoft.com/office/drawing/2014/main" id="{9189FB0F-097B-4D8F-ACFF-617484C1235E}"/>
                  </a:ext>
                </a:extLst>
              </p:cNvPr>
              <p:cNvSpPr/>
              <p:nvPr/>
            </p:nvSpPr>
            <p:spPr>
              <a:xfrm>
                <a:off x="261487" y="1386692"/>
                <a:ext cx="6019547" cy="2842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extLst>
                <a:ext uri="{C572A759-6A51-4108-AA02-DFA0A04FC94B}">
    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9pPr>
              </a:lstStyle>
              <a:p>
                <a:pPr algn="just"/>
                <a:endParaRPr lang="en-ID" sz="1600" b="0" i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7EC1955-9E2E-4F13-A3F0-A6CE44B81C2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9027" y="2788817"/>
              <a:ext cx="1181100" cy="0"/>
            </a:xfrm>
            <a:prstGeom prst="line">
              <a:avLst/>
            </a:prstGeom>
            <a:noFill/>
            <a:ln w="381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8" name="Freeform 16">
            <a:extLst>
              <a:ext uri="{FF2B5EF4-FFF2-40B4-BE49-F238E27FC236}">
                <a16:creationId xmlns:a16="http://schemas.microsoft.com/office/drawing/2014/main" id="{C5194654-FC37-4263-B045-CAE2257D0E12}"/>
              </a:ext>
            </a:extLst>
          </p:cNvPr>
          <p:cNvSpPr/>
          <p:nvPr/>
        </p:nvSpPr>
        <p:spPr>
          <a:xfrm>
            <a:off x="10528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ABE71CD-65E2-44F1-A3BA-097E5929FDBE}"/>
              </a:ext>
            </a:extLst>
          </p:cNvPr>
          <p:cNvGrpSpPr/>
          <p:nvPr/>
        </p:nvGrpSpPr>
        <p:grpSpPr>
          <a:xfrm flipH="1">
            <a:off x="10936161" y="0"/>
            <a:ext cx="1255839" cy="1255839"/>
            <a:chOff x="0" y="0"/>
            <a:chExt cx="1255839" cy="125583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ED2A4E8-BC18-4CFA-A5BF-3EF2A38F10EF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2A25884-9DE0-48F5-A596-8124F967B9D0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951929C5-197D-4A0B-A2B5-804D12F44C92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C9C01DF-90D2-4BFC-B9CE-9888DC94B9A3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7319E8C-57F0-F4AD-826B-8895091929FA}"/>
              </a:ext>
            </a:extLst>
          </p:cNvPr>
          <p:cNvCxnSpPr>
            <a:cxnSpLocks/>
          </p:cNvCxnSpPr>
          <p:nvPr/>
        </p:nvCxnSpPr>
        <p:spPr>
          <a:xfrm>
            <a:off x="6735097" y="828949"/>
            <a:ext cx="1506588" cy="0"/>
          </a:xfrm>
          <a:prstGeom prst="line">
            <a:avLst/>
          </a:prstGeom>
          <a:noFill/>
          <a:ln w="3810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Freeform 16">
            <a:extLst>
              <a:ext uri="{FF2B5EF4-FFF2-40B4-BE49-F238E27FC236}">
                <a16:creationId xmlns:a16="http://schemas.microsoft.com/office/drawing/2014/main" id="{FB8EF057-00B4-4220-378A-958A4E6D892B}"/>
              </a:ext>
            </a:extLst>
          </p:cNvPr>
          <p:cNvSpPr/>
          <p:nvPr/>
        </p:nvSpPr>
        <p:spPr>
          <a:xfrm>
            <a:off x="4028157" y="5470910"/>
            <a:ext cx="1422400" cy="1387089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F344C350-B9B5-CCF1-87CE-D761D57BD22E}"/>
              </a:ext>
            </a:extLst>
          </p:cNvPr>
          <p:cNvSpPr/>
          <p:nvPr/>
        </p:nvSpPr>
        <p:spPr>
          <a:xfrm>
            <a:off x="7409216" y="5470910"/>
            <a:ext cx="1422400" cy="1396565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20B51A-B8BB-0496-41B0-DADA92241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7097" y="1255839"/>
            <a:ext cx="8263603" cy="381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68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34985" y="0"/>
            <a:ext cx="12190413" cy="686980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s-UY" sz="2399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2" name="Group 21"/>
          <p:cNvGrpSpPr>
            <a:grpSpLocks noChangeAspect="1"/>
          </p:cNvGrpSpPr>
          <p:nvPr/>
        </p:nvGrpSpPr>
        <p:grpSpPr bwMode="auto">
          <a:xfrm>
            <a:off x="6516570" y="723084"/>
            <a:ext cx="5037299" cy="4265086"/>
            <a:chOff x="507" y="1182"/>
            <a:chExt cx="3091" cy="2558"/>
          </a:xfrm>
        </p:grpSpPr>
        <p:sp>
          <p:nvSpPr>
            <p:cNvPr id="23" name="AutoShape 3"/>
            <p:cNvSpPr>
              <a:spLocks noChangeAspect="1" noChangeArrowheads="1" noTextEdit="1"/>
            </p:cNvSpPr>
            <p:nvPr/>
          </p:nvSpPr>
          <p:spPr bwMode="auto">
            <a:xfrm>
              <a:off x="507" y="1183"/>
              <a:ext cx="3044" cy="2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 5"/>
            <p:cNvSpPr>
              <a:spLocks/>
            </p:cNvSpPr>
            <p:nvPr/>
          </p:nvSpPr>
          <p:spPr bwMode="auto">
            <a:xfrm>
              <a:off x="1700" y="3289"/>
              <a:ext cx="669" cy="364"/>
            </a:xfrm>
            <a:custGeom>
              <a:avLst/>
              <a:gdLst>
                <a:gd name="T0" fmla="*/ 659 w 659"/>
                <a:gd name="T1" fmla="*/ 364 h 364"/>
                <a:gd name="T2" fmla="*/ 0 w 659"/>
                <a:gd name="T3" fmla="*/ 364 h 364"/>
                <a:gd name="T4" fmla="*/ 51 w 659"/>
                <a:gd name="T5" fmla="*/ 0 h 364"/>
                <a:gd name="T6" fmla="*/ 612 w 659"/>
                <a:gd name="T7" fmla="*/ 0 h 364"/>
                <a:gd name="T8" fmla="*/ 659 w 659"/>
                <a:gd name="T9" fmla="*/ 36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9" h="364">
                  <a:moveTo>
                    <a:pt x="659" y="364"/>
                  </a:moveTo>
                  <a:lnTo>
                    <a:pt x="0" y="364"/>
                  </a:lnTo>
                  <a:lnTo>
                    <a:pt x="51" y="0"/>
                  </a:lnTo>
                  <a:lnTo>
                    <a:pt x="612" y="0"/>
                  </a:lnTo>
                  <a:lnTo>
                    <a:pt x="659" y="364"/>
                  </a:lnTo>
                  <a:close/>
                </a:path>
              </a:pathLst>
            </a:custGeom>
            <a:solidFill>
              <a:srgbClr val="D3D0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1652" y="3645"/>
              <a:ext cx="765" cy="94"/>
            </a:xfrm>
            <a:custGeom>
              <a:avLst/>
              <a:gdLst>
                <a:gd name="T0" fmla="*/ 758 w 772"/>
                <a:gd name="T1" fmla="*/ 96 h 96"/>
                <a:gd name="T2" fmla="*/ 12 w 772"/>
                <a:gd name="T3" fmla="*/ 96 h 96"/>
                <a:gd name="T4" fmla="*/ 0 w 772"/>
                <a:gd name="T5" fmla="*/ 84 h 96"/>
                <a:gd name="T6" fmla="*/ 2 w 772"/>
                <a:gd name="T7" fmla="*/ 78 h 96"/>
                <a:gd name="T8" fmla="*/ 48 w 772"/>
                <a:gd name="T9" fmla="*/ 5 h 96"/>
                <a:gd name="T10" fmla="*/ 58 w 772"/>
                <a:gd name="T11" fmla="*/ 0 h 96"/>
                <a:gd name="T12" fmla="*/ 715 w 772"/>
                <a:gd name="T13" fmla="*/ 0 h 96"/>
                <a:gd name="T14" fmla="*/ 725 w 772"/>
                <a:gd name="T15" fmla="*/ 6 h 96"/>
                <a:gd name="T16" fmla="*/ 768 w 772"/>
                <a:gd name="T17" fmla="*/ 78 h 96"/>
                <a:gd name="T18" fmla="*/ 764 w 772"/>
                <a:gd name="T19" fmla="*/ 95 h 96"/>
                <a:gd name="T20" fmla="*/ 758 w 772"/>
                <a:gd name="T21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2" h="96">
                  <a:moveTo>
                    <a:pt x="758" y="96"/>
                  </a:moveTo>
                  <a:cubicBezTo>
                    <a:pt x="12" y="96"/>
                    <a:pt x="12" y="96"/>
                    <a:pt x="12" y="96"/>
                  </a:cubicBezTo>
                  <a:cubicBezTo>
                    <a:pt x="5" y="96"/>
                    <a:pt x="0" y="91"/>
                    <a:pt x="0" y="84"/>
                  </a:cubicBezTo>
                  <a:cubicBezTo>
                    <a:pt x="0" y="82"/>
                    <a:pt x="0" y="80"/>
                    <a:pt x="2" y="78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50" y="2"/>
                    <a:pt x="54" y="0"/>
                    <a:pt x="58" y="0"/>
                  </a:cubicBezTo>
                  <a:cubicBezTo>
                    <a:pt x="715" y="0"/>
                    <a:pt x="715" y="0"/>
                    <a:pt x="715" y="0"/>
                  </a:cubicBezTo>
                  <a:cubicBezTo>
                    <a:pt x="719" y="0"/>
                    <a:pt x="723" y="2"/>
                    <a:pt x="725" y="6"/>
                  </a:cubicBezTo>
                  <a:cubicBezTo>
                    <a:pt x="768" y="78"/>
                    <a:pt x="768" y="78"/>
                    <a:pt x="768" y="78"/>
                  </a:cubicBezTo>
                  <a:cubicBezTo>
                    <a:pt x="772" y="84"/>
                    <a:pt x="770" y="91"/>
                    <a:pt x="764" y="95"/>
                  </a:cubicBezTo>
                  <a:cubicBezTo>
                    <a:pt x="762" y="96"/>
                    <a:pt x="760" y="96"/>
                    <a:pt x="758" y="96"/>
                  </a:cubicBezTo>
                  <a:close/>
                </a:path>
              </a:pathLst>
            </a:custGeom>
            <a:solidFill>
              <a:srgbClr val="BFB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507" y="1182"/>
              <a:ext cx="3090" cy="1885"/>
            </a:xfrm>
            <a:custGeom>
              <a:avLst/>
              <a:gdLst>
                <a:gd name="T0" fmla="*/ 3056 w 3114"/>
                <a:gd name="T1" fmla="*/ 0 h 1928"/>
                <a:gd name="T2" fmla="*/ 56 w 3114"/>
                <a:gd name="T3" fmla="*/ 0 h 1928"/>
                <a:gd name="T4" fmla="*/ 0 w 3114"/>
                <a:gd name="T5" fmla="*/ 56 h 1928"/>
                <a:gd name="T6" fmla="*/ 0 w 3114"/>
                <a:gd name="T7" fmla="*/ 1928 h 1928"/>
                <a:gd name="T8" fmla="*/ 3114 w 3114"/>
                <a:gd name="T9" fmla="*/ 1928 h 1928"/>
                <a:gd name="T10" fmla="*/ 3112 w 3114"/>
                <a:gd name="T11" fmla="*/ 56 h 1928"/>
                <a:gd name="T12" fmla="*/ 3056 w 3114"/>
                <a:gd name="T13" fmla="*/ 0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14" h="1928">
                  <a:moveTo>
                    <a:pt x="30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6"/>
                    <a:pt x="0" y="56"/>
                  </a:cubicBezTo>
                  <a:cubicBezTo>
                    <a:pt x="0" y="56"/>
                    <a:pt x="0" y="1910"/>
                    <a:pt x="0" y="1928"/>
                  </a:cubicBezTo>
                  <a:cubicBezTo>
                    <a:pt x="3114" y="1928"/>
                    <a:pt x="3114" y="1928"/>
                    <a:pt x="3114" y="1928"/>
                  </a:cubicBezTo>
                  <a:cubicBezTo>
                    <a:pt x="3114" y="1896"/>
                    <a:pt x="3112" y="56"/>
                    <a:pt x="3112" y="56"/>
                  </a:cubicBezTo>
                  <a:cubicBezTo>
                    <a:pt x="3112" y="26"/>
                    <a:pt x="3087" y="0"/>
                    <a:pt x="305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 8"/>
            <p:cNvSpPr>
              <a:spLocks/>
            </p:cNvSpPr>
            <p:nvPr/>
          </p:nvSpPr>
          <p:spPr bwMode="auto">
            <a:xfrm>
              <a:off x="670" y="1338"/>
              <a:ext cx="2718" cy="1552"/>
            </a:xfrm>
            <a:custGeom>
              <a:avLst/>
              <a:gdLst>
                <a:gd name="T0" fmla="*/ 2776 w 2780"/>
                <a:gd name="T1" fmla="*/ 0 h 1588"/>
                <a:gd name="T2" fmla="*/ 4 w 2780"/>
                <a:gd name="T3" fmla="*/ 0 h 1588"/>
                <a:gd name="T4" fmla="*/ 0 w 2780"/>
                <a:gd name="T5" fmla="*/ 4 h 1588"/>
                <a:gd name="T6" fmla="*/ 0 w 2780"/>
                <a:gd name="T7" fmla="*/ 1583 h 1588"/>
                <a:gd name="T8" fmla="*/ 4 w 2780"/>
                <a:gd name="T9" fmla="*/ 1588 h 1588"/>
                <a:gd name="T10" fmla="*/ 2776 w 2780"/>
                <a:gd name="T11" fmla="*/ 1588 h 1588"/>
                <a:gd name="T12" fmla="*/ 2780 w 2780"/>
                <a:gd name="T13" fmla="*/ 1583 h 1588"/>
                <a:gd name="T14" fmla="*/ 2780 w 2780"/>
                <a:gd name="T15" fmla="*/ 4 h 1588"/>
                <a:gd name="T16" fmla="*/ 2776 w 2780"/>
                <a:gd name="T17" fmla="*/ 0 h 1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80" h="1588">
                  <a:moveTo>
                    <a:pt x="277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583"/>
                    <a:pt x="0" y="1583"/>
                    <a:pt x="0" y="1583"/>
                  </a:cubicBezTo>
                  <a:cubicBezTo>
                    <a:pt x="0" y="1586"/>
                    <a:pt x="2" y="1588"/>
                    <a:pt x="4" y="1588"/>
                  </a:cubicBezTo>
                  <a:cubicBezTo>
                    <a:pt x="2776" y="1588"/>
                    <a:pt x="2776" y="1588"/>
                    <a:pt x="2776" y="1588"/>
                  </a:cubicBezTo>
                  <a:cubicBezTo>
                    <a:pt x="2778" y="1588"/>
                    <a:pt x="2780" y="1586"/>
                    <a:pt x="2780" y="1583"/>
                  </a:cubicBezTo>
                  <a:cubicBezTo>
                    <a:pt x="2780" y="4"/>
                    <a:pt x="2780" y="4"/>
                    <a:pt x="2780" y="4"/>
                  </a:cubicBezTo>
                  <a:cubicBezTo>
                    <a:pt x="2780" y="2"/>
                    <a:pt x="2778" y="0"/>
                    <a:pt x="2776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1218987"/>
              <a:endParaRPr lang="en-US" sz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1218987"/>
              <a:endParaRPr lang="en-US" sz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1218987"/>
              <a:endParaRPr lang="en-US" sz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1218987"/>
              <a:endParaRPr lang="en-US" sz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1218987"/>
              <a:r>
                <a:rPr lang="en-US" sz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Put Your Screenshot</a:t>
              </a:r>
            </a:p>
            <a:p>
              <a:pPr algn="ctr" defTabSz="1218987"/>
              <a:r>
                <a:rPr lang="en-US" sz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Here</a:t>
              </a:r>
            </a:p>
            <a:p>
              <a:pPr algn="ctr" defTabSz="1218987"/>
              <a:endPara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reeform 9"/>
            <p:cNvSpPr>
              <a:spLocks/>
            </p:cNvSpPr>
            <p:nvPr/>
          </p:nvSpPr>
          <p:spPr bwMode="auto">
            <a:xfrm>
              <a:off x="508" y="3067"/>
              <a:ext cx="3090" cy="240"/>
            </a:xfrm>
            <a:custGeom>
              <a:avLst/>
              <a:gdLst>
                <a:gd name="T0" fmla="*/ 3061 w 3114"/>
                <a:gd name="T1" fmla="*/ 246 h 246"/>
                <a:gd name="T2" fmla="*/ 56 w 3114"/>
                <a:gd name="T3" fmla="*/ 246 h 246"/>
                <a:gd name="T4" fmla="*/ 0 w 3114"/>
                <a:gd name="T5" fmla="*/ 190 h 246"/>
                <a:gd name="T6" fmla="*/ 0 w 3114"/>
                <a:gd name="T7" fmla="*/ 0 h 246"/>
                <a:gd name="T8" fmla="*/ 3114 w 3114"/>
                <a:gd name="T9" fmla="*/ 0 h 246"/>
                <a:gd name="T10" fmla="*/ 3114 w 3114"/>
                <a:gd name="T11" fmla="*/ 190 h 246"/>
                <a:gd name="T12" fmla="*/ 3061 w 3114"/>
                <a:gd name="T13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14" h="246">
                  <a:moveTo>
                    <a:pt x="3061" y="246"/>
                  </a:moveTo>
                  <a:cubicBezTo>
                    <a:pt x="56" y="246"/>
                    <a:pt x="56" y="246"/>
                    <a:pt x="56" y="246"/>
                  </a:cubicBezTo>
                  <a:cubicBezTo>
                    <a:pt x="25" y="246"/>
                    <a:pt x="0" y="221"/>
                    <a:pt x="0" y="190"/>
                  </a:cubicBezTo>
                  <a:cubicBezTo>
                    <a:pt x="0" y="190"/>
                    <a:pt x="0" y="6"/>
                    <a:pt x="0" y="0"/>
                  </a:cubicBezTo>
                  <a:cubicBezTo>
                    <a:pt x="3114" y="0"/>
                    <a:pt x="3114" y="0"/>
                    <a:pt x="3114" y="0"/>
                  </a:cubicBezTo>
                  <a:cubicBezTo>
                    <a:pt x="3114" y="3"/>
                    <a:pt x="3114" y="190"/>
                    <a:pt x="3114" y="190"/>
                  </a:cubicBezTo>
                  <a:cubicBezTo>
                    <a:pt x="3114" y="221"/>
                    <a:pt x="3092" y="246"/>
                    <a:pt x="3061" y="246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val 10"/>
            <p:cNvSpPr>
              <a:spLocks noChangeArrowheads="1"/>
            </p:cNvSpPr>
            <p:nvPr/>
          </p:nvSpPr>
          <p:spPr bwMode="auto">
            <a:xfrm>
              <a:off x="1983" y="3140"/>
              <a:ext cx="94" cy="94"/>
            </a:xfrm>
            <a:prstGeom prst="ellipse">
              <a:avLst/>
            </a:prstGeom>
            <a:solidFill>
              <a:srgbClr val="D5D3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val 11"/>
            <p:cNvSpPr>
              <a:spLocks noChangeArrowheads="1"/>
            </p:cNvSpPr>
            <p:nvPr/>
          </p:nvSpPr>
          <p:spPr bwMode="auto">
            <a:xfrm>
              <a:off x="2011" y="1243"/>
              <a:ext cx="38" cy="37"/>
            </a:xfrm>
            <a:prstGeom prst="ellipse">
              <a:avLst/>
            </a:prstGeom>
            <a:solidFill>
              <a:srgbClr val="626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A34AAD7-3A91-C707-2459-7767CFCD56CD}"/>
                  </a:ext>
                </a:extLst>
              </p14:cNvPr>
              <p14:cNvContentPartPr/>
              <p14:nvPr/>
            </p14:nvContentPartPr>
            <p14:xfrm>
              <a:off x="754064" y="6400713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A34AAD7-3A91-C707-2459-7767CFCD56C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5424" y="639171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FF66F61-3B50-A8D8-12CB-D95327F8F463}"/>
                  </a:ext>
                </a:extLst>
              </p14:cNvPr>
              <p14:cNvContentPartPr/>
              <p14:nvPr/>
            </p14:nvContentPartPr>
            <p14:xfrm>
              <a:off x="3808304" y="4713753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FF66F61-3B50-A8D8-12CB-D95327F8F46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99304" y="470475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4047E97-DB53-A0D9-786F-CB53A0F47F1F}"/>
              </a:ext>
            </a:extLst>
          </p:cNvPr>
          <p:cNvSpPr txBox="1"/>
          <p:nvPr/>
        </p:nvSpPr>
        <p:spPr>
          <a:xfrm>
            <a:off x="843006" y="1713360"/>
            <a:ext cx="503538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accent2"/>
                </a:solidFill>
                <a:latin typeface="Arial Black" panose="020B0A04020102020204" pitchFamily="34" charset="0"/>
              </a:rPr>
              <a:t>THANK YOU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76CEA29-22E7-0DFB-B992-F18161515AFE}"/>
              </a:ext>
            </a:extLst>
          </p:cNvPr>
          <p:cNvSpPr>
            <a:spLocks/>
          </p:cNvSpPr>
          <p:nvPr/>
        </p:nvSpPr>
        <p:spPr bwMode="auto">
          <a:xfrm>
            <a:off x="52349" y="4628343"/>
            <a:ext cx="1581315" cy="2229657"/>
          </a:xfrm>
          <a:custGeom>
            <a:avLst/>
            <a:gdLst>
              <a:gd name="T0" fmla="*/ 213 w 427"/>
              <a:gd name="T1" fmla="*/ 0 h 681"/>
              <a:gd name="T2" fmla="*/ 427 w 427"/>
              <a:gd name="T3" fmla="*/ 681 h 681"/>
              <a:gd name="T4" fmla="*/ 0 w 427"/>
              <a:gd name="T5" fmla="*/ 681 h 681"/>
              <a:gd name="T6" fmla="*/ 213 w 427"/>
              <a:gd name="T7" fmla="*/ 0 h 6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7" h="681">
                <a:moveTo>
                  <a:pt x="213" y="0"/>
                </a:moveTo>
                <a:cubicBezTo>
                  <a:pt x="213" y="0"/>
                  <a:pt x="302" y="481"/>
                  <a:pt x="427" y="681"/>
                </a:cubicBezTo>
                <a:cubicBezTo>
                  <a:pt x="0" y="681"/>
                  <a:pt x="0" y="681"/>
                  <a:pt x="0" y="681"/>
                </a:cubicBezTo>
                <a:cubicBezTo>
                  <a:pt x="124" y="481"/>
                  <a:pt x="213" y="0"/>
                  <a:pt x="213" y="0"/>
                </a:cubicBezTo>
              </a:path>
            </a:pathLst>
          </a:custGeom>
          <a:solidFill>
            <a:schemeClr val="accent2">
              <a:alpha val="8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Poppins Light" panose="00000400000000000000" pitchFamily="2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C1558CC-D95B-AB7C-A94B-E3085FEE058F}"/>
              </a:ext>
            </a:extLst>
          </p:cNvPr>
          <p:cNvSpPr>
            <a:spLocks/>
          </p:cNvSpPr>
          <p:nvPr/>
        </p:nvSpPr>
        <p:spPr bwMode="auto">
          <a:xfrm>
            <a:off x="1085909" y="4073852"/>
            <a:ext cx="1578054" cy="2855173"/>
          </a:xfrm>
          <a:custGeom>
            <a:avLst/>
            <a:gdLst>
              <a:gd name="T0" fmla="*/ 213 w 426"/>
              <a:gd name="T1" fmla="*/ 0 h 872"/>
              <a:gd name="T2" fmla="*/ 426 w 426"/>
              <a:gd name="T3" fmla="*/ 872 h 872"/>
              <a:gd name="T4" fmla="*/ 0 w 426"/>
              <a:gd name="T5" fmla="*/ 872 h 872"/>
              <a:gd name="T6" fmla="*/ 213 w 426"/>
              <a:gd name="T7" fmla="*/ 0 h 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6" h="872">
                <a:moveTo>
                  <a:pt x="213" y="0"/>
                </a:moveTo>
                <a:cubicBezTo>
                  <a:pt x="213" y="0"/>
                  <a:pt x="302" y="616"/>
                  <a:pt x="426" y="872"/>
                </a:cubicBezTo>
                <a:cubicBezTo>
                  <a:pt x="0" y="872"/>
                  <a:pt x="0" y="872"/>
                  <a:pt x="0" y="872"/>
                </a:cubicBezTo>
                <a:cubicBezTo>
                  <a:pt x="124" y="616"/>
                  <a:pt x="213" y="0"/>
                  <a:pt x="213" y="0"/>
                </a:cubicBezTo>
              </a:path>
            </a:pathLst>
          </a:custGeom>
          <a:solidFill>
            <a:schemeClr val="accent1">
              <a:lumMod val="40000"/>
              <a:lumOff val="60000"/>
              <a:alpha val="8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Poppins Light" panose="00000400000000000000" pitchFamily="2" charset="0"/>
            </a:endParaRPr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3D6C0E9D-9365-4531-D970-E0FC6F7D6CBC}"/>
              </a:ext>
            </a:extLst>
          </p:cNvPr>
          <p:cNvSpPr>
            <a:spLocks/>
          </p:cNvSpPr>
          <p:nvPr/>
        </p:nvSpPr>
        <p:spPr bwMode="auto">
          <a:xfrm>
            <a:off x="2116210" y="4464039"/>
            <a:ext cx="1581315" cy="2393963"/>
          </a:xfrm>
          <a:custGeom>
            <a:avLst/>
            <a:gdLst>
              <a:gd name="T0" fmla="*/ 214 w 427"/>
              <a:gd name="T1" fmla="*/ 0 h 731"/>
              <a:gd name="T2" fmla="*/ 427 w 427"/>
              <a:gd name="T3" fmla="*/ 731 h 731"/>
              <a:gd name="T4" fmla="*/ 0 w 427"/>
              <a:gd name="T5" fmla="*/ 731 h 731"/>
              <a:gd name="T6" fmla="*/ 214 w 427"/>
              <a:gd name="T7" fmla="*/ 0 h 7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7" h="731">
                <a:moveTo>
                  <a:pt x="214" y="0"/>
                </a:moveTo>
                <a:cubicBezTo>
                  <a:pt x="214" y="0"/>
                  <a:pt x="303" y="516"/>
                  <a:pt x="427" y="731"/>
                </a:cubicBezTo>
                <a:cubicBezTo>
                  <a:pt x="0" y="731"/>
                  <a:pt x="0" y="731"/>
                  <a:pt x="0" y="731"/>
                </a:cubicBezTo>
                <a:cubicBezTo>
                  <a:pt x="125" y="516"/>
                  <a:pt x="214" y="0"/>
                  <a:pt x="214" y="0"/>
                </a:cubicBezTo>
              </a:path>
            </a:pathLst>
          </a:custGeom>
          <a:solidFill>
            <a:schemeClr val="accent2">
              <a:alpha val="8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Poppins Light" panose="00000400000000000000" pitchFamily="2" charset="0"/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E7C00D51-9867-5FFB-FB03-E155235D39D6}"/>
              </a:ext>
            </a:extLst>
          </p:cNvPr>
          <p:cNvSpPr>
            <a:spLocks/>
          </p:cNvSpPr>
          <p:nvPr/>
        </p:nvSpPr>
        <p:spPr bwMode="auto">
          <a:xfrm>
            <a:off x="3146511" y="3624831"/>
            <a:ext cx="1581315" cy="3274584"/>
          </a:xfrm>
          <a:custGeom>
            <a:avLst/>
            <a:gdLst>
              <a:gd name="T0" fmla="*/ 213 w 427"/>
              <a:gd name="T1" fmla="*/ 0 h 1000"/>
              <a:gd name="T2" fmla="*/ 427 w 427"/>
              <a:gd name="T3" fmla="*/ 1000 h 1000"/>
              <a:gd name="T4" fmla="*/ 0 w 427"/>
              <a:gd name="T5" fmla="*/ 1000 h 1000"/>
              <a:gd name="T6" fmla="*/ 213 w 427"/>
              <a:gd name="T7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7" h="1000">
                <a:moveTo>
                  <a:pt x="213" y="0"/>
                </a:moveTo>
                <a:cubicBezTo>
                  <a:pt x="213" y="0"/>
                  <a:pt x="302" y="706"/>
                  <a:pt x="427" y="1000"/>
                </a:cubicBezTo>
                <a:cubicBezTo>
                  <a:pt x="0" y="1000"/>
                  <a:pt x="0" y="1000"/>
                  <a:pt x="0" y="1000"/>
                </a:cubicBezTo>
                <a:cubicBezTo>
                  <a:pt x="124" y="706"/>
                  <a:pt x="213" y="0"/>
                  <a:pt x="213" y="0"/>
                </a:cubicBezTo>
              </a:path>
            </a:pathLst>
          </a:custGeom>
          <a:solidFill>
            <a:schemeClr val="accent1">
              <a:lumMod val="40000"/>
              <a:lumOff val="60000"/>
              <a:alpha val="8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Poppins Light" panose="00000400000000000000" pitchFamily="2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126A9EB-AE4D-DA48-FB05-6DF3EBC3DB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0576" y="978188"/>
            <a:ext cx="4429433" cy="2605229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BBCF268B-6570-F70E-A65A-2AF57AD1295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4573681" y="3012146"/>
            <a:ext cx="3307176" cy="363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1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E9EDD0E-7130-4946-AF24-85C87D8B8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7950" y="914400"/>
            <a:ext cx="3957149" cy="546269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BCB63C-BF04-4DEA-9556-71367FE17371}"/>
              </a:ext>
            </a:extLst>
          </p:cNvPr>
          <p:cNvGrpSpPr/>
          <p:nvPr/>
        </p:nvGrpSpPr>
        <p:grpSpPr>
          <a:xfrm>
            <a:off x="5380580" y="1414600"/>
            <a:ext cx="6177055" cy="5097549"/>
            <a:chOff x="5380580" y="1704903"/>
            <a:chExt cx="6177055" cy="415337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DDA5797-2E25-4032-861B-E595DD179A74}"/>
                </a:ext>
              </a:extLst>
            </p:cNvPr>
            <p:cNvGrpSpPr/>
            <p:nvPr/>
          </p:nvGrpSpPr>
          <p:grpSpPr>
            <a:xfrm>
              <a:off x="5380580" y="1704903"/>
              <a:ext cx="6177055" cy="4153374"/>
              <a:chOff x="261487" y="326146"/>
              <a:chExt cx="6177055" cy="4153374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F8ADF3-E839-4F4E-B8D9-B6D301167652}"/>
                  </a:ext>
                </a:extLst>
              </p:cNvPr>
              <p:cNvSpPr txBox="1"/>
              <p:nvPr/>
            </p:nvSpPr>
            <p:spPr>
              <a:xfrm>
                <a:off x="261487" y="326146"/>
                <a:ext cx="6177055" cy="931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ID" sz="2400" b="1" dirty="0">
                    <a:solidFill>
                      <a:schemeClr val="bg1"/>
                    </a:solidFill>
                    <a:effectLst/>
                    <a:latin typeface="Arial Black" panose="020B0A040201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CUSTOMER SATISFACTION LEVEL ANALYSIS USING FUZZY MAMDANI</a:t>
                </a:r>
                <a:endParaRPr lang="en-ID" sz="2400" dirty="0">
                  <a:solidFill>
                    <a:schemeClr val="bg1"/>
                  </a:solidFill>
                  <a:effectLst/>
                  <a:latin typeface="Arial Black" panose="020B0A040201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Subtitle demo text">
                <a:extLst>
                  <a:ext uri="{FF2B5EF4-FFF2-40B4-BE49-F238E27FC236}">
                    <a16:creationId xmlns:a16="http://schemas.microsoft.com/office/drawing/2014/main" id="{9189FB0F-097B-4D8F-ACFF-617484C1235E}"/>
                  </a:ext>
                </a:extLst>
              </p:cNvPr>
              <p:cNvSpPr/>
              <p:nvPr/>
            </p:nvSpPr>
            <p:spPr>
              <a:xfrm>
                <a:off x="261487" y="1386692"/>
                <a:ext cx="6019547" cy="30928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extLst>
                <a:ext uri="{C572A759-6A51-4108-AA02-DFA0A04FC94B}">
    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9pPr>
              </a:lstStyle>
              <a:p>
                <a:pPr algn="just"/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Ketatnya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persaingan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dalam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pemasaran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juga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konsumen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yang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semakin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selektif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memilih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produk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mengharuskan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Busrain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Bakery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selaku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toko roti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untuk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selalu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meningkatkan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kualitas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pelayanannya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pada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pelanggan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Kepuasan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pelayanan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merupakan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hal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yang sangat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penting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dalam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pemasaran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Jika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pelanggan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puas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maka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dapat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dipastikan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toko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tersebut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menjadi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langganannya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sebaliknya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ketidakpuasan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pelanggan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menyebabkan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ia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beralih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toko yang lain.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Untuk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meningkatkan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kualitas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pelayanan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dan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kualitas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makanan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harus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mengevaluasi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pelayanan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dan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kualitas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makanan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yang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diberikan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kepada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konsumen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sebelumnya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apakah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telah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sesuai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dengan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harapan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dan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keinginan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konsumen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atau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belum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Setelah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mengevaluasinya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maka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selanjutnya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menentukan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variabel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untuk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penilaian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kepuasan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konsumen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pelanggan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kedepan-nya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Dengan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menggunakan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logika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fuzzy,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nantinya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akan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dihasilkan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suatu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model fuzzy Mamdani yang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dapat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menganalisa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tingkat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kepuasan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pelayanan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dan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kualitas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makanan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pada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pelanggan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7EC1955-9E2E-4F13-A3F0-A6CE44B81C2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9027" y="2788817"/>
              <a:ext cx="1181100" cy="0"/>
            </a:xfrm>
            <a:prstGeom prst="line">
              <a:avLst/>
            </a:prstGeom>
            <a:noFill/>
            <a:ln w="381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8" name="Freeform 16">
            <a:extLst>
              <a:ext uri="{FF2B5EF4-FFF2-40B4-BE49-F238E27FC236}">
                <a16:creationId xmlns:a16="http://schemas.microsoft.com/office/drawing/2014/main" id="{C5194654-FC37-4263-B045-CAE2257D0E12}"/>
              </a:ext>
            </a:extLst>
          </p:cNvPr>
          <p:cNvSpPr/>
          <p:nvPr/>
        </p:nvSpPr>
        <p:spPr>
          <a:xfrm>
            <a:off x="10528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ABE71CD-65E2-44F1-A3BA-097E5929FDBE}"/>
              </a:ext>
            </a:extLst>
          </p:cNvPr>
          <p:cNvGrpSpPr/>
          <p:nvPr/>
        </p:nvGrpSpPr>
        <p:grpSpPr>
          <a:xfrm flipH="1">
            <a:off x="10936161" y="0"/>
            <a:ext cx="1255839" cy="1255839"/>
            <a:chOff x="0" y="0"/>
            <a:chExt cx="1255839" cy="125583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ED2A4E8-BC18-4CFA-A5BF-3EF2A38F10EF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2A25884-9DE0-48F5-A596-8124F967B9D0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951929C5-197D-4A0B-A2B5-804D12F44C92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C9C01DF-90D2-4BFC-B9CE-9888DC94B9A3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039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E4D7E6CD-1743-4B6C-B4E3-CC1D0E867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1288" y="4021670"/>
            <a:ext cx="3139735" cy="360653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8A4E8AC-4FF4-4A47-86FD-7CD0566E0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28784" y="-480108"/>
            <a:ext cx="2947898" cy="450177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0BEBA9B-DA37-43CB-AB26-33DA10F82CA4}"/>
              </a:ext>
            </a:extLst>
          </p:cNvPr>
          <p:cNvGrpSpPr/>
          <p:nvPr/>
        </p:nvGrpSpPr>
        <p:grpSpPr>
          <a:xfrm>
            <a:off x="779557" y="1916643"/>
            <a:ext cx="5316443" cy="3243664"/>
            <a:chOff x="779557" y="1916643"/>
            <a:chExt cx="5316443" cy="324366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C1A91D8-FB77-4178-955F-42E68E5538FA}"/>
                </a:ext>
              </a:extLst>
            </p:cNvPr>
            <p:cNvGrpSpPr/>
            <p:nvPr/>
          </p:nvGrpSpPr>
          <p:grpSpPr>
            <a:xfrm>
              <a:off x="779557" y="1916643"/>
              <a:ext cx="5316443" cy="3243664"/>
              <a:chOff x="875733" y="885595"/>
              <a:chExt cx="5316443" cy="3243664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B40741D-8F58-42AB-961B-CED565D37E42}"/>
                  </a:ext>
                </a:extLst>
              </p:cNvPr>
              <p:cNvSpPr txBox="1"/>
              <p:nvPr/>
            </p:nvSpPr>
            <p:spPr>
              <a:xfrm>
                <a:off x="875733" y="885595"/>
                <a:ext cx="448154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4800" b="0" i="0">
                    <a:solidFill>
                      <a:schemeClr val="accent1"/>
                    </a:solidFill>
                    <a:effectLst/>
                    <a:latin typeface="Arial Black" panose="020B0A04020102020204" pitchFamily="34" charset="0"/>
                  </a:defRPr>
                </a:lvl1pPr>
              </a:lstStyle>
              <a:p>
                <a:r>
                  <a:rPr lang="en-US" sz="4000" dirty="0">
                    <a:solidFill>
                      <a:schemeClr val="bg1"/>
                    </a:solidFill>
                  </a:rPr>
                  <a:t>LOGIKA FUZZY</a:t>
                </a:r>
              </a:p>
            </p:txBody>
          </p:sp>
          <p:sp>
            <p:nvSpPr>
              <p:cNvPr id="22" name="Subtitle demo text">
                <a:extLst>
                  <a:ext uri="{FF2B5EF4-FFF2-40B4-BE49-F238E27FC236}">
                    <a16:creationId xmlns:a16="http://schemas.microsoft.com/office/drawing/2014/main" id="{6D5263F4-44CD-4629-B582-F43EADC95527}"/>
                  </a:ext>
                </a:extLst>
              </p:cNvPr>
              <p:cNvSpPr/>
              <p:nvPr/>
            </p:nvSpPr>
            <p:spPr>
              <a:xfrm>
                <a:off x="921263" y="1872231"/>
                <a:ext cx="5270913" cy="2257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extLst>
                <a:ext uri="{C572A759-6A51-4108-AA02-DFA0A04FC94B}">
    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9pPr>
              </a:lstStyle>
              <a:p>
                <a:pPr algn="just"/>
                <a:r>
                  <a:rPr lang="en-ID" sz="2000" b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Dalam</a:t>
                </a:r>
                <a:r>
                  <a:rPr lang="en-ID" sz="2000" b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2000" b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kamus</a:t>
                </a:r>
                <a:r>
                  <a:rPr lang="en-ID" sz="2000" b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Oxford, </a:t>
                </a:r>
                <a:r>
                  <a:rPr lang="en-ID" sz="2000" b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istilah</a:t>
                </a:r>
                <a:r>
                  <a:rPr lang="en-ID" sz="2000" b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fuzzy </a:t>
                </a:r>
                <a:r>
                  <a:rPr lang="en-ID" sz="2000" b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didefinisikan</a:t>
                </a:r>
                <a:r>
                  <a:rPr lang="en-ID" sz="2000" b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2000" b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sebagai</a:t>
                </a:r>
                <a:r>
                  <a:rPr lang="en-ID" sz="2000" b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2000" b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blured</a:t>
                </a:r>
                <a:r>
                  <a:rPr lang="en-ID" sz="2000" b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(</a:t>
                </a:r>
                <a:r>
                  <a:rPr lang="en-ID" sz="2000" b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kabur</a:t>
                </a:r>
                <a:r>
                  <a:rPr lang="en-ID" sz="2000" b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2000" b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atau</a:t>
                </a:r>
                <a:r>
                  <a:rPr lang="en-ID" sz="2000" b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2000" b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remang</a:t>
                </a:r>
                <a:r>
                  <a:rPr lang="en-ID" sz="2000" b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2000" b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remang</a:t>
                </a:r>
                <a:r>
                  <a:rPr lang="en-ID" sz="2000" b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), indistinct (</a:t>
                </a:r>
                <a:r>
                  <a:rPr lang="en-ID" sz="2000" b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tidak</a:t>
                </a:r>
                <a:r>
                  <a:rPr lang="en-ID" sz="2000" b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2000" b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jelas</a:t>
                </a:r>
                <a:r>
                  <a:rPr lang="en-ID" sz="2000" b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), imprecisely defined (</a:t>
                </a:r>
                <a:r>
                  <a:rPr lang="en-ID" sz="2000" b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didefinisikan</a:t>
                </a:r>
                <a:r>
                  <a:rPr lang="en-ID" sz="2000" b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2000" b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secara</a:t>
                </a:r>
                <a:r>
                  <a:rPr lang="en-ID" sz="2000" b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2000" b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tidak</a:t>
                </a:r>
                <a:r>
                  <a:rPr lang="en-ID" sz="2000" b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2000" b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presisi</a:t>
                </a:r>
                <a:r>
                  <a:rPr lang="en-ID" sz="2000" b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), </a:t>
                </a:r>
                <a:r>
                  <a:rPr lang="en-ID" sz="2000" b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confuced</a:t>
                </a:r>
                <a:r>
                  <a:rPr lang="en-ID" sz="2000" b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(</a:t>
                </a:r>
                <a:r>
                  <a:rPr lang="en-ID" sz="2000" b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membingungkan</a:t>
                </a:r>
                <a:r>
                  <a:rPr lang="en-ID" sz="2000" b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), vague (</a:t>
                </a:r>
                <a:r>
                  <a:rPr lang="en-ID" sz="2000" b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tidak</a:t>
                </a:r>
                <a:r>
                  <a:rPr lang="en-ID" sz="2000" b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2000" b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jelas</a:t>
                </a:r>
                <a:r>
                  <a:rPr lang="en-ID" sz="2000" b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). Kata fuzzy </a:t>
                </a:r>
                <a:r>
                  <a:rPr lang="en-ID" sz="2000" b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lebih</a:t>
                </a:r>
                <a:r>
                  <a:rPr lang="en-ID" sz="2000" b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2000" b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dipandang</a:t>
                </a:r>
                <a:r>
                  <a:rPr lang="en-ID" sz="2000" b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2000" b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sebagai</a:t>
                </a:r>
                <a:r>
                  <a:rPr lang="en-ID" sz="2000" b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2000" b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sebuah</a:t>
                </a:r>
                <a:r>
                  <a:rPr lang="en-ID" sz="2000" b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technical adjective </a:t>
                </a:r>
                <a:r>
                  <a:rPr lang="en-ID" sz="2000" b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dalam</a:t>
                </a:r>
                <a:r>
                  <a:rPr lang="en-ID" sz="2000" b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2000" b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teorinya</a:t>
                </a:r>
                <a:r>
                  <a:rPr lang="en-ID" sz="2000" b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</a:t>
                </a:r>
                <a:endParaRPr lang="en-US" sz="2000" b="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D8706E1-28DC-4849-A125-755AE9B2FFF1}"/>
                </a:ext>
              </a:extLst>
            </p:cNvPr>
            <p:cNvCxnSpPr>
              <a:cxnSpLocks/>
            </p:cNvCxnSpPr>
            <p:nvPr/>
          </p:nvCxnSpPr>
          <p:spPr>
            <a:xfrm>
              <a:off x="910641" y="2788817"/>
              <a:ext cx="1181100" cy="0"/>
            </a:xfrm>
            <a:prstGeom prst="line">
              <a:avLst/>
            </a:prstGeom>
            <a:noFill/>
            <a:ln w="381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" name="Freeform 16">
            <a:extLst>
              <a:ext uri="{FF2B5EF4-FFF2-40B4-BE49-F238E27FC236}">
                <a16:creationId xmlns:a16="http://schemas.microsoft.com/office/drawing/2014/main" id="{E77EF2D1-0015-4540-AAA4-D8D79B47417E}"/>
              </a:ext>
            </a:extLst>
          </p:cNvPr>
          <p:cNvSpPr/>
          <p:nvPr/>
        </p:nvSpPr>
        <p:spPr>
          <a:xfrm flipH="1">
            <a:off x="241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14F887-09E1-4D30-B923-DD16B04DD484}"/>
              </a:ext>
            </a:extLst>
          </p:cNvPr>
          <p:cNvGrpSpPr/>
          <p:nvPr/>
        </p:nvGrpSpPr>
        <p:grpSpPr>
          <a:xfrm>
            <a:off x="0" y="0"/>
            <a:ext cx="1255839" cy="1255839"/>
            <a:chOff x="0" y="0"/>
            <a:chExt cx="1255839" cy="125583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3621A4C-760C-4084-B239-58DDA7ABD36F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C9F1C7D5-3B8A-4128-8BD6-A81C4571486E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520E5956-50A9-493E-859D-9ACEF097391A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7EC3805-2EC1-479A-AC57-0875ACE2C610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56909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998DE71-ED03-4DBB-A046-73F20A1963B1}"/>
              </a:ext>
            </a:extLst>
          </p:cNvPr>
          <p:cNvCxnSpPr>
            <a:cxnSpLocks/>
          </p:cNvCxnSpPr>
          <p:nvPr/>
        </p:nvCxnSpPr>
        <p:spPr>
          <a:xfrm flipH="1">
            <a:off x="8771755" y="1000508"/>
            <a:ext cx="634677" cy="0"/>
          </a:xfrm>
          <a:prstGeom prst="straightConnector1">
            <a:avLst/>
          </a:prstGeom>
          <a:ln w="22225">
            <a:solidFill>
              <a:schemeClr val="accent3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8DEFBA5-281D-4A15-8B1B-1578A85171D2}"/>
              </a:ext>
            </a:extLst>
          </p:cNvPr>
          <p:cNvCxnSpPr>
            <a:cxnSpLocks/>
          </p:cNvCxnSpPr>
          <p:nvPr/>
        </p:nvCxnSpPr>
        <p:spPr>
          <a:xfrm flipH="1">
            <a:off x="6666272" y="5682477"/>
            <a:ext cx="634677" cy="0"/>
          </a:xfrm>
          <a:prstGeom prst="straightConnector1">
            <a:avLst/>
          </a:prstGeom>
          <a:ln w="22225">
            <a:solidFill>
              <a:schemeClr val="accent3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B2898DD-AE57-467A-87E8-59CC99B561F2}"/>
              </a:ext>
            </a:extLst>
          </p:cNvPr>
          <p:cNvGrpSpPr/>
          <p:nvPr/>
        </p:nvGrpSpPr>
        <p:grpSpPr>
          <a:xfrm>
            <a:off x="200999" y="1520355"/>
            <a:ext cx="7099950" cy="4582473"/>
            <a:chOff x="200999" y="1520355"/>
            <a:chExt cx="7099950" cy="458247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47C612-5D62-4B0C-884D-BA8BDB7DB890}"/>
                </a:ext>
              </a:extLst>
            </p:cNvPr>
            <p:cNvGrpSpPr/>
            <p:nvPr/>
          </p:nvGrpSpPr>
          <p:grpSpPr>
            <a:xfrm>
              <a:off x="200999" y="1520355"/>
              <a:ext cx="7099950" cy="4582473"/>
              <a:chOff x="297175" y="489307"/>
              <a:chExt cx="7099950" cy="4582473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3CA4CE-F61C-41A3-B62F-3F0D8B75E2A4}"/>
                  </a:ext>
                </a:extLst>
              </p:cNvPr>
              <p:cNvSpPr txBox="1"/>
              <p:nvPr/>
            </p:nvSpPr>
            <p:spPr>
              <a:xfrm>
                <a:off x="875733" y="489307"/>
                <a:ext cx="652139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4800" b="0" i="0">
                    <a:solidFill>
                      <a:schemeClr val="accent1"/>
                    </a:solidFill>
                    <a:effectLst/>
                    <a:latin typeface="Arial Black" panose="020B0A04020102020204" pitchFamily="34" charset="0"/>
                  </a:defRPr>
                </a:lvl1pPr>
              </a:lstStyle>
              <a:p>
                <a:r>
                  <a:rPr lang="en-US" sz="3600" dirty="0">
                    <a:solidFill>
                      <a:schemeClr val="bg1"/>
                    </a:solidFill>
                  </a:rPr>
                  <a:t>METODE FUZZY MAMDANI</a:t>
                </a:r>
              </a:p>
            </p:txBody>
          </p:sp>
          <p:sp>
            <p:nvSpPr>
              <p:cNvPr id="9" name="Subtitle demo text">
                <a:extLst>
                  <a:ext uri="{FF2B5EF4-FFF2-40B4-BE49-F238E27FC236}">
                    <a16:creationId xmlns:a16="http://schemas.microsoft.com/office/drawing/2014/main" id="{28D08EAA-14CC-4CA7-8D7D-4EEAAC224384}"/>
                  </a:ext>
                </a:extLst>
              </p:cNvPr>
              <p:cNvSpPr/>
              <p:nvPr/>
            </p:nvSpPr>
            <p:spPr>
              <a:xfrm>
                <a:off x="297175" y="1689636"/>
                <a:ext cx="5164789" cy="33821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extLst>
                <a:ext uri="{C572A759-6A51-4108-AA02-DFA0A04FC94B}">
    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9pPr>
              </a:lstStyle>
              <a:p>
                <a:pPr marL="685800" indent="228600"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Mamdani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sering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dikenal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sebagai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metode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Max-Min.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Metode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yang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dikenalkan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oleh Ebrahim Mamdani pada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tahun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1975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ini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adalah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metode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yang paling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sering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digunakan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karena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metode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yang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pertama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kali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dibangun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dan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berhasil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diterapkan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dalam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rancang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bangun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sistem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kontrol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menggunakan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teori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himpunan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fuzzy. </a:t>
                </a:r>
                <a:endParaRPr lang="en-ID" sz="18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DA61CA0-4095-4475-BCB6-31348CAC40BF}"/>
                </a:ext>
              </a:extLst>
            </p:cNvPr>
            <p:cNvCxnSpPr>
              <a:cxnSpLocks/>
            </p:cNvCxnSpPr>
            <p:nvPr/>
          </p:nvCxnSpPr>
          <p:spPr>
            <a:xfrm>
              <a:off x="910641" y="2788817"/>
              <a:ext cx="1181100" cy="0"/>
            </a:xfrm>
            <a:prstGeom prst="line">
              <a:avLst/>
            </a:prstGeom>
            <a:noFill/>
            <a:ln w="381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" name="Freeform 16">
            <a:extLst>
              <a:ext uri="{FF2B5EF4-FFF2-40B4-BE49-F238E27FC236}">
                <a16:creationId xmlns:a16="http://schemas.microsoft.com/office/drawing/2014/main" id="{E0C73762-F836-4D65-A14A-37A771866FAB}"/>
              </a:ext>
            </a:extLst>
          </p:cNvPr>
          <p:cNvSpPr/>
          <p:nvPr/>
        </p:nvSpPr>
        <p:spPr>
          <a:xfrm flipH="1">
            <a:off x="241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845190-E802-4CB4-950A-AF9C286E6D88}"/>
              </a:ext>
            </a:extLst>
          </p:cNvPr>
          <p:cNvGrpSpPr/>
          <p:nvPr/>
        </p:nvGrpSpPr>
        <p:grpSpPr>
          <a:xfrm>
            <a:off x="0" y="0"/>
            <a:ext cx="1255839" cy="1255839"/>
            <a:chOff x="0" y="0"/>
            <a:chExt cx="1255839" cy="125583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0C85BD5-6A59-47FF-BFAB-CA9805C9AB84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374C9284-8E10-47B0-A376-BCC242FEE3A8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0B57FD10-D3E7-4C62-A99E-87DDFAD19968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2002641-32BC-4084-8264-BB6EA308D4A3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E0486F59-7346-4D64-9B6F-29A7FE6EB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2387" y="486308"/>
            <a:ext cx="4263340" cy="588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6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570F0AD-9058-4423-AF36-F75B87946A47}"/>
              </a:ext>
            </a:extLst>
          </p:cNvPr>
          <p:cNvGrpSpPr/>
          <p:nvPr/>
        </p:nvGrpSpPr>
        <p:grpSpPr>
          <a:xfrm>
            <a:off x="5846415" y="326019"/>
            <a:ext cx="4822011" cy="1034478"/>
            <a:chOff x="1358999" y="2825511"/>
            <a:chExt cx="4920926" cy="103447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4AEF3B3-B352-4240-88B9-35F5FE95455C}"/>
                </a:ext>
              </a:extLst>
            </p:cNvPr>
            <p:cNvSpPr txBox="1"/>
            <p:nvPr/>
          </p:nvSpPr>
          <p:spPr>
            <a:xfrm>
              <a:off x="1358999" y="2825511"/>
              <a:ext cx="457273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5000" dirty="0">
                <a:solidFill>
                  <a:schemeClr val="accent2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EDE45C-77A6-48E7-AD38-99BFD54EF01A}"/>
                </a:ext>
              </a:extLst>
            </p:cNvPr>
            <p:cNvSpPr txBox="1"/>
            <p:nvPr/>
          </p:nvSpPr>
          <p:spPr>
            <a:xfrm>
              <a:off x="2016585" y="3028992"/>
              <a:ext cx="4263340" cy="830997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3</a:t>
              </a:r>
              <a:r>
                <a:rPr lang="en-ID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ID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tahapan</a:t>
              </a:r>
              <a:r>
                <a:rPr lang="en-ID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ID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dalam</a:t>
              </a:r>
              <a:r>
                <a:rPr lang="en-ID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fuzzy Mamdani </a:t>
              </a:r>
              <a:r>
                <a:rPr lang="en-ID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untuk</a:t>
              </a:r>
              <a:r>
                <a:rPr lang="en-ID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ID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mendapatkan</a:t>
              </a:r>
              <a:r>
                <a:rPr lang="en-ID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output: </a:t>
              </a:r>
              <a:endParaRPr lang="en-US" sz="2000" b="1" spc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Freeform 16">
            <a:extLst>
              <a:ext uri="{FF2B5EF4-FFF2-40B4-BE49-F238E27FC236}">
                <a16:creationId xmlns:a16="http://schemas.microsoft.com/office/drawing/2014/main" id="{264EF332-B0BF-4EC2-B2A8-2AD2AEA44B53}"/>
              </a:ext>
            </a:extLst>
          </p:cNvPr>
          <p:cNvSpPr/>
          <p:nvPr/>
        </p:nvSpPr>
        <p:spPr>
          <a:xfrm>
            <a:off x="10528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0F31285-3D02-4F5C-932E-CB73289B8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23390" y="599522"/>
            <a:ext cx="5341398" cy="58809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60D5CB-B086-D581-BE5B-8D5B53E1B3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63"/>
          <a:stretch/>
        </p:blipFill>
        <p:spPr bwMode="auto">
          <a:xfrm>
            <a:off x="6942338" y="1643877"/>
            <a:ext cx="3506063" cy="4861471"/>
          </a:xfrm>
          <a:prstGeom prst="rect">
            <a:avLst/>
          </a:prstGeom>
          <a:ln>
            <a:solidFill>
              <a:srgbClr val="0070C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AD06283-2C91-AEE9-BB3B-237F5970E6E8}"/>
                  </a:ext>
                </a:extLst>
              </p14:cNvPr>
              <p14:cNvContentPartPr/>
              <p14:nvPr/>
            </p14:nvContentPartPr>
            <p14:xfrm>
              <a:off x="10726316" y="6469483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AD06283-2C91-AEE9-BB3B-237F5970E6E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17676" y="646048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246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E9EDD0E-7130-4946-AF24-85C87D8B8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7950" y="914400"/>
            <a:ext cx="3957149" cy="546269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BCB63C-BF04-4DEA-9556-71367FE17371}"/>
              </a:ext>
            </a:extLst>
          </p:cNvPr>
          <p:cNvGrpSpPr/>
          <p:nvPr/>
        </p:nvGrpSpPr>
        <p:grpSpPr>
          <a:xfrm>
            <a:off x="5380580" y="736847"/>
            <a:ext cx="6019547" cy="5640250"/>
            <a:chOff x="5380580" y="1575548"/>
            <a:chExt cx="6019547" cy="147410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DDA5797-2E25-4032-861B-E595DD179A74}"/>
                </a:ext>
              </a:extLst>
            </p:cNvPr>
            <p:cNvGrpSpPr/>
            <p:nvPr/>
          </p:nvGrpSpPr>
          <p:grpSpPr>
            <a:xfrm>
              <a:off x="5380580" y="1575548"/>
              <a:ext cx="6019547" cy="1474106"/>
              <a:chOff x="261487" y="196791"/>
              <a:chExt cx="6019547" cy="1474106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F8ADF3-E839-4F4E-B8D9-B6D301167652}"/>
                  </a:ext>
                </a:extLst>
              </p:cNvPr>
              <p:cNvSpPr txBox="1"/>
              <p:nvPr/>
            </p:nvSpPr>
            <p:spPr>
              <a:xfrm>
                <a:off x="750765" y="196791"/>
                <a:ext cx="5451803" cy="423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ID" sz="2800" b="1" dirty="0">
                    <a:solidFill>
                      <a:schemeClr val="bg1"/>
                    </a:solidFill>
                    <a:effectLst/>
                    <a:latin typeface="Arial Black" panose="020B0A040201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FUZZIFIKASI </a:t>
                </a: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ID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	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Fuzifikasi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merupakan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proses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pengubahan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nilai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crisp (real)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ke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nilai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fuzzy. </a:t>
                </a:r>
                <a:endParaRPr lang="en-ID" sz="2800" dirty="0">
                  <a:solidFill>
                    <a:schemeClr val="bg1"/>
                  </a:solidFill>
                  <a:effectLst/>
                  <a:latin typeface="Arial Black" panose="020B0A040201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Subtitle demo text">
                <a:extLst>
                  <a:ext uri="{FF2B5EF4-FFF2-40B4-BE49-F238E27FC236}">
                    <a16:creationId xmlns:a16="http://schemas.microsoft.com/office/drawing/2014/main" id="{9189FB0F-097B-4D8F-ACFF-617484C1235E}"/>
                  </a:ext>
                </a:extLst>
              </p:cNvPr>
              <p:cNvSpPr/>
              <p:nvPr/>
            </p:nvSpPr>
            <p:spPr>
              <a:xfrm>
                <a:off x="261487" y="1386692"/>
                <a:ext cx="6019547" cy="2842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extLst>
                <a:ext uri="{C572A759-6A51-4108-AA02-DFA0A04FC94B}">
    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9pPr>
              </a:lstStyle>
              <a:p>
                <a:pPr algn="just"/>
                <a:endParaRPr lang="en-ID" sz="1600" b="0" i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7EC1955-9E2E-4F13-A3F0-A6CE44B81C2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9027" y="2788817"/>
              <a:ext cx="1181100" cy="0"/>
            </a:xfrm>
            <a:prstGeom prst="line">
              <a:avLst/>
            </a:prstGeom>
            <a:noFill/>
            <a:ln w="381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8" name="Freeform 16">
            <a:extLst>
              <a:ext uri="{FF2B5EF4-FFF2-40B4-BE49-F238E27FC236}">
                <a16:creationId xmlns:a16="http://schemas.microsoft.com/office/drawing/2014/main" id="{C5194654-FC37-4263-B045-CAE2257D0E12}"/>
              </a:ext>
            </a:extLst>
          </p:cNvPr>
          <p:cNvSpPr/>
          <p:nvPr/>
        </p:nvSpPr>
        <p:spPr>
          <a:xfrm>
            <a:off x="10528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ABE71CD-65E2-44F1-A3BA-097E5929FDBE}"/>
              </a:ext>
            </a:extLst>
          </p:cNvPr>
          <p:cNvGrpSpPr/>
          <p:nvPr/>
        </p:nvGrpSpPr>
        <p:grpSpPr>
          <a:xfrm flipH="1">
            <a:off x="10936161" y="0"/>
            <a:ext cx="1255839" cy="1255839"/>
            <a:chOff x="0" y="0"/>
            <a:chExt cx="1255839" cy="125583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ED2A4E8-BC18-4CFA-A5BF-3EF2A38F10EF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2A25884-9DE0-48F5-A596-8124F967B9D0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951929C5-197D-4A0B-A2B5-804D12F44C92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C9C01DF-90D2-4BFC-B9CE-9888DC94B9A3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04B3D9C-FCEF-BABB-CBA9-7DB9F2B8E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498627"/>
              </p:ext>
            </p:extLst>
          </p:nvPr>
        </p:nvGraphicFramePr>
        <p:xfrm>
          <a:off x="5957355" y="2591094"/>
          <a:ext cx="5364307" cy="3239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95264">
                  <a:extLst>
                    <a:ext uri="{9D8B030D-6E8A-4147-A177-3AD203B41FA5}">
                      <a16:colId xmlns:a16="http://schemas.microsoft.com/office/drawing/2014/main" val="28380991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461076359"/>
                    </a:ext>
                  </a:extLst>
                </a:gridCol>
                <a:gridCol w="1440243">
                  <a:extLst>
                    <a:ext uri="{9D8B030D-6E8A-4147-A177-3AD203B41FA5}">
                      <a16:colId xmlns:a16="http://schemas.microsoft.com/office/drawing/2014/main" val="117292999"/>
                    </a:ext>
                  </a:extLst>
                </a:gridCol>
              </a:tblGrid>
              <a:tr h="322638">
                <a:tc>
                  <a:txBody>
                    <a:bodyPr/>
                    <a:lstStyle/>
                    <a:p>
                      <a:pPr marL="1260475" indent="-97028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Variabel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260475" indent="-97028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Himpunan Fuzzy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260475" indent="-97028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Domain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2150613"/>
                  </a:ext>
                </a:extLst>
              </a:tr>
              <a:tr h="322638">
                <a:tc rowSpan="3">
                  <a:txBody>
                    <a:bodyPr/>
                    <a:lstStyle/>
                    <a:p>
                      <a:pPr marL="1260475" indent="-97028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Kualitas</a:t>
                      </a:r>
                      <a:r>
                        <a:rPr lang="en-ID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pelayanan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260475" indent="-97028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Buruk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[0,0,4,6]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13415236"/>
                  </a:ext>
                </a:extLst>
              </a:tr>
              <a:tr h="325973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260475" indent="-97028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Baik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[4,6,9]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500972"/>
                  </a:ext>
                </a:extLst>
              </a:tr>
              <a:tr h="322638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260475" indent="-97028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Sangat Baik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[6,9,10,10]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48930740"/>
                  </a:ext>
                </a:extLst>
              </a:tr>
              <a:tr h="322638">
                <a:tc rowSpan="3">
                  <a:txBody>
                    <a:bodyPr/>
                    <a:lstStyle/>
                    <a:p>
                      <a:pPr marL="1260475" indent="-97028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Kualitas makanan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260475" indent="-97028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Tidak Enak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[0,0,3,5]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4024963"/>
                  </a:ext>
                </a:extLst>
              </a:tr>
              <a:tr h="325973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260475" indent="-97028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Enak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[3,5,7]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3853383"/>
                  </a:ext>
                </a:extLst>
              </a:tr>
              <a:tr h="325973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260475" indent="-969645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Sangat Enak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[5,7,10,10]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7723202"/>
                  </a:ext>
                </a:extLst>
              </a:tr>
              <a:tr h="322638">
                <a:tc rowSpan="3">
                  <a:txBody>
                    <a:bodyPr/>
                    <a:lstStyle/>
                    <a:p>
                      <a:pPr marL="1260475" indent="-1059815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Tingkat </a:t>
                      </a:r>
                      <a:r>
                        <a:rPr lang="en-ID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Kepuasan</a:t>
                      </a:r>
                      <a:r>
                        <a:rPr lang="en-ID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(%)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260475" indent="-969645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Tidak</a:t>
                      </a:r>
                      <a:r>
                        <a:rPr lang="en-ID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Puas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[0,0,25,50]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59035109"/>
                  </a:ext>
                </a:extLst>
              </a:tr>
              <a:tr h="325973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260475" indent="-969645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Cukup Puas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[25,50,75]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5798387"/>
                  </a:ext>
                </a:extLst>
              </a:tr>
              <a:tr h="322638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260475" indent="-969645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Sangat Puas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319405" algn="l"/>
                        </a:tabLst>
                      </a:pPr>
                      <a:r>
                        <a:rPr lang="en-ID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[50,75,100,100]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257427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7319E8C-57F0-F4AD-826B-8895091929FA}"/>
              </a:ext>
            </a:extLst>
          </p:cNvPr>
          <p:cNvCxnSpPr>
            <a:cxnSpLocks/>
          </p:cNvCxnSpPr>
          <p:nvPr/>
        </p:nvCxnSpPr>
        <p:spPr>
          <a:xfrm>
            <a:off x="5957355" y="1440988"/>
            <a:ext cx="2518051" cy="0"/>
          </a:xfrm>
          <a:prstGeom prst="line">
            <a:avLst/>
          </a:prstGeom>
          <a:noFill/>
          <a:ln w="3810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90855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998DE71-ED03-4DBB-A046-73F20A1963B1}"/>
              </a:ext>
            </a:extLst>
          </p:cNvPr>
          <p:cNvCxnSpPr>
            <a:cxnSpLocks/>
          </p:cNvCxnSpPr>
          <p:nvPr/>
        </p:nvCxnSpPr>
        <p:spPr>
          <a:xfrm flipH="1">
            <a:off x="8771755" y="1000508"/>
            <a:ext cx="634677" cy="0"/>
          </a:xfrm>
          <a:prstGeom prst="straightConnector1">
            <a:avLst/>
          </a:prstGeom>
          <a:ln w="22225">
            <a:solidFill>
              <a:schemeClr val="accent3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B2898DD-AE57-467A-87E8-59CC99B561F2}"/>
              </a:ext>
            </a:extLst>
          </p:cNvPr>
          <p:cNvGrpSpPr/>
          <p:nvPr/>
        </p:nvGrpSpPr>
        <p:grpSpPr>
          <a:xfrm>
            <a:off x="507205" y="372754"/>
            <a:ext cx="6893747" cy="2220509"/>
            <a:chOff x="186435" y="1790618"/>
            <a:chExt cx="7039309" cy="139323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47C612-5D62-4B0C-884D-BA8BDB7DB890}"/>
                </a:ext>
              </a:extLst>
            </p:cNvPr>
            <p:cNvGrpSpPr/>
            <p:nvPr/>
          </p:nvGrpSpPr>
          <p:grpSpPr>
            <a:xfrm>
              <a:off x="186435" y="1790618"/>
              <a:ext cx="7039309" cy="1393230"/>
              <a:chOff x="282611" y="759570"/>
              <a:chExt cx="7039309" cy="139323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3CA4CE-F61C-41A3-B62F-3F0D8B75E2A4}"/>
                  </a:ext>
                </a:extLst>
              </p:cNvPr>
              <p:cNvSpPr txBox="1"/>
              <p:nvPr/>
            </p:nvSpPr>
            <p:spPr>
              <a:xfrm>
                <a:off x="800528" y="759570"/>
                <a:ext cx="6521392" cy="328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4800" b="0" i="0">
                    <a:solidFill>
                      <a:schemeClr val="accent1"/>
                    </a:solidFill>
                    <a:effectLst/>
                    <a:latin typeface="Arial Black" panose="020B0A04020102020204" pitchFamily="34" charset="0"/>
                  </a:defRPr>
                </a:lvl1pPr>
              </a:lstStyle>
              <a:p>
                <a:r>
                  <a:rPr lang="en-US" sz="2800" dirty="0">
                    <a:solidFill>
                      <a:schemeClr val="bg1"/>
                    </a:solidFill>
                  </a:rPr>
                  <a:t>INFERENCE</a:t>
                </a:r>
              </a:p>
            </p:txBody>
          </p:sp>
          <p:sp>
            <p:nvSpPr>
              <p:cNvPr id="9" name="Subtitle demo text">
                <a:extLst>
                  <a:ext uri="{FF2B5EF4-FFF2-40B4-BE49-F238E27FC236}">
                    <a16:creationId xmlns:a16="http://schemas.microsoft.com/office/drawing/2014/main" id="{28D08EAA-14CC-4CA7-8D7D-4EEAAC224384}"/>
                  </a:ext>
                </a:extLst>
              </p:cNvPr>
              <p:cNvSpPr/>
              <p:nvPr/>
            </p:nvSpPr>
            <p:spPr>
              <a:xfrm>
                <a:off x="282611" y="1189259"/>
                <a:ext cx="6863878" cy="9635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extLst>
                <a:ext uri="{C572A759-6A51-4108-AA02-DFA0A04FC94B}">
    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9pPr>
              </a:lstStyle>
              <a:p>
                <a:pPr marL="685800" indent="228600"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Sistem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Inferensi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Fuzzy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adalah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unit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kunci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dari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sistem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logika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fuzzy yang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memiliki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pengambilan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keputusan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sebagai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pekerjaan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utamanya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 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Ia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menggunakan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aturan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"IF...THEN"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bersama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dengan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konektor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"OR"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atau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"AND"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untuk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menggambar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aturan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keputusan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penting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ID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DA61CA0-4095-4475-BCB6-31348CAC40BF}"/>
                </a:ext>
              </a:extLst>
            </p:cNvPr>
            <p:cNvCxnSpPr>
              <a:cxnSpLocks/>
            </p:cNvCxnSpPr>
            <p:nvPr/>
          </p:nvCxnSpPr>
          <p:spPr>
            <a:xfrm>
              <a:off x="889548" y="2182748"/>
              <a:ext cx="2390558" cy="10430"/>
            </a:xfrm>
            <a:prstGeom prst="line">
              <a:avLst/>
            </a:prstGeom>
            <a:noFill/>
            <a:ln w="381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" name="Freeform 16">
            <a:extLst>
              <a:ext uri="{FF2B5EF4-FFF2-40B4-BE49-F238E27FC236}">
                <a16:creationId xmlns:a16="http://schemas.microsoft.com/office/drawing/2014/main" id="{E0C73762-F836-4D65-A14A-37A771866FAB}"/>
              </a:ext>
            </a:extLst>
          </p:cNvPr>
          <p:cNvSpPr/>
          <p:nvPr/>
        </p:nvSpPr>
        <p:spPr>
          <a:xfrm flipH="1">
            <a:off x="241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845190-E802-4CB4-950A-AF9C286E6D88}"/>
              </a:ext>
            </a:extLst>
          </p:cNvPr>
          <p:cNvGrpSpPr/>
          <p:nvPr/>
        </p:nvGrpSpPr>
        <p:grpSpPr>
          <a:xfrm>
            <a:off x="0" y="0"/>
            <a:ext cx="1255839" cy="1255839"/>
            <a:chOff x="0" y="0"/>
            <a:chExt cx="1255839" cy="125583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0C85BD5-6A59-47FF-BFAB-CA9805C9AB84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374C9284-8E10-47B0-A376-BCC242FEE3A8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0B57FD10-D3E7-4C62-A99E-87DDFAD19968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2002641-32BC-4084-8264-BB6EA308D4A3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E0486F59-7346-4D64-9B6F-29A7FE6EB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8616" y="486308"/>
            <a:ext cx="4263340" cy="58853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76BD99-4936-6273-7A85-5EA330D17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205" y="2831689"/>
            <a:ext cx="5912944" cy="378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5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>
            <a:extLst>
              <a:ext uri="{FF2B5EF4-FFF2-40B4-BE49-F238E27FC236}">
                <a16:creationId xmlns:a16="http://schemas.microsoft.com/office/drawing/2014/main" id="{D3431D31-ACFD-4032-9552-218548B006D2}"/>
              </a:ext>
            </a:extLst>
          </p:cNvPr>
          <p:cNvSpPr>
            <a:spLocks/>
          </p:cNvSpPr>
          <p:nvPr/>
        </p:nvSpPr>
        <p:spPr bwMode="auto">
          <a:xfrm>
            <a:off x="730066" y="3675366"/>
            <a:ext cx="1581315" cy="1341830"/>
          </a:xfrm>
          <a:custGeom>
            <a:avLst/>
            <a:gdLst>
              <a:gd name="T0" fmla="*/ 214 w 427"/>
              <a:gd name="T1" fmla="*/ 0 h 410"/>
              <a:gd name="T2" fmla="*/ 427 w 427"/>
              <a:gd name="T3" fmla="*/ 410 h 410"/>
              <a:gd name="T4" fmla="*/ 0 w 427"/>
              <a:gd name="T5" fmla="*/ 410 h 410"/>
              <a:gd name="T6" fmla="*/ 214 w 427"/>
              <a:gd name="T7" fmla="*/ 0 h 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7" h="410">
                <a:moveTo>
                  <a:pt x="214" y="0"/>
                </a:moveTo>
                <a:cubicBezTo>
                  <a:pt x="214" y="0"/>
                  <a:pt x="302" y="290"/>
                  <a:pt x="427" y="410"/>
                </a:cubicBezTo>
                <a:cubicBezTo>
                  <a:pt x="0" y="410"/>
                  <a:pt x="0" y="410"/>
                  <a:pt x="0" y="410"/>
                </a:cubicBezTo>
                <a:cubicBezTo>
                  <a:pt x="125" y="290"/>
                  <a:pt x="214" y="0"/>
                  <a:pt x="214" y="0"/>
                </a:cubicBezTo>
              </a:path>
            </a:pathLst>
          </a:custGeom>
          <a:solidFill>
            <a:schemeClr val="accent1">
              <a:lumMod val="40000"/>
              <a:lumOff val="60000"/>
              <a:alpha val="8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Poppins Light" panose="00000400000000000000" pitchFamily="2" charset="0"/>
            </a:endParaRPr>
          </a:p>
        </p:txBody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5AC38299-7211-444D-92C8-30FA90A66178}"/>
              </a:ext>
            </a:extLst>
          </p:cNvPr>
          <p:cNvSpPr>
            <a:spLocks/>
          </p:cNvSpPr>
          <p:nvPr/>
        </p:nvSpPr>
        <p:spPr bwMode="auto">
          <a:xfrm>
            <a:off x="1763627" y="2787537"/>
            <a:ext cx="1581315" cy="2229657"/>
          </a:xfrm>
          <a:custGeom>
            <a:avLst/>
            <a:gdLst>
              <a:gd name="T0" fmla="*/ 213 w 427"/>
              <a:gd name="T1" fmla="*/ 0 h 681"/>
              <a:gd name="T2" fmla="*/ 427 w 427"/>
              <a:gd name="T3" fmla="*/ 681 h 681"/>
              <a:gd name="T4" fmla="*/ 0 w 427"/>
              <a:gd name="T5" fmla="*/ 681 h 681"/>
              <a:gd name="T6" fmla="*/ 213 w 427"/>
              <a:gd name="T7" fmla="*/ 0 h 6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7" h="681">
                <a:moveTo>
                  <a:pt x="213" y="0"/>
                </a:moveTo>
                <a:cubicBezTo>
                  <a:pt x="213" y="0"/>
                  <a:pt x="302" y="481"/>
                  <a:pt x="427" y="681"/>
                </a:cubicBezTo>
                <a:cubicBezTo>
                  <a:pt x="0" y="681"/>
                  <a:pt x="0" y="681"/>
                  <a:pt x="0" y="681"/>
                </a:cubicBezTo>
                <a:cubicBezTo>
                  <a:pt x="124" y="481"/>
                  <a:pt x="213" y="0"/>
                  <a:pt x="213" y="0"/>
                </a:cubicBezTo>
              </a:path>
            </a:pathLst>
          </a:custGeom>
          <a:solidFill>
            <a:schemeClr val="accent2">
              <a:alpha val="8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Poppins Light" panose="00000400000000000000" pitchFamily="2" charset="0"/>
            </a:endParaRPr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CD5EC881-E6EF-4FCA-BCBF-E2D2B835D2B4}"/>
              </a:ext>
            </a:extLst>
          </p:cNvPr>
          <p:cNvSpPr>
            <a:spLocks/>
          </p:cNvSpPr>
          <p:nvPr/>
        </p:nvSpPr>
        <p:spPr bwMode="auto">
          <a:xfrm>
            <a:off x="2797187" y="2162024"/>
            <a:ext cx="1578054" cy="2855173"/>
          </a:xfrm>
          <a:custGeom>
            <a:avLst/>
            <a:gdLst>
              <a:gd name="T0" fmla="*/ 213 w 426"/>
              <a:gd name="T1" fmla="*/ 0 h 872"/>
              <a:gd name="T2" fmla="*/ 426 w 426"/>
              <a:gd name="T3" fmla="*/ 872 h 872"/>
              <a:gd name="T4" fmla="*/ 0 w 426"/>
              <a:gd name="T5" fmla="*/ 872 h 872"/>
              <a:gd name="T6" fmla="*/ 213 w 426"/>
              <a:gd name="T7" fmla="*/ 0 h 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6" h="872">
                <a:moveTo>
                  <a:pt x="213" y="0"/>
                </a:moveTo>
                <a:cubicBezTo>
                  <a:pt x="213" y="0"/>
                  <a:pt x="302" y="616"/>
                  <a:pt x="426" y="872"/>
                </a:cubicBezTo>
                <a:cubicBezTo>
                  <a:pt x="0" y="872"/>
                  <a:pt x="0" y="872"/>
                  <a:pt x="0" y="872"/>
                </a:cubicBezTo>
                <a:cubicBezTo>
                  <a:pt x="124" y="616"/>
                  <a:pt x="213" y="0"/>
                  <a:pt x="213" y="0"/>
                </a:cubicBezTo>
              </a:path>
            </a:pathLst>
          </a:custGeom>
          <a:solidFill>
            <a:schemeClr val="accent1">
              <a:lumMod val="40000"/>
              <a:lumOff val="60000"/>
              <a:alpha val="8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Poppins Light" panose="00000400000000000000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97FC94D-6F65-4C12-A356-DACF95D43CA7}"/>
              </a:ext>
            </a:extLst>
          </p:cNvPr>
          <p:cNvGrpSpPr/>
          <p:nvPr/>
        </p:nvGrpSpPr>
        <p:grpSpPr>
          <a:xfrm>
            <a:off x="5964947" y="1447696"/>
            <a:ext cx="4581975" cy="3356908"/>
            <a:chOff x="6971936" y="1916643"/>
            <a:chExt cx="4581975" cy="335690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572AA45-2211-4603-9FB0-61432E5834C8}"/>
                </a:ext>
              </a:extLst>
            </p:cNvPr>
            <p:cNvGrpSpPr/>
            <p:nvPr/>
          </p:nvGrpSpPr>
          <p:grpSpPr>
            <a:xfrm>
              <a:off x="6971936" y="1916643"/>
              <a:ext cx="4581975" cy="3356908"/>
              <a:chOff x="1852843" y="537886"/>
              <a:chExt cx="4581975" cy="3356908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D45597D-D854-43F8-A5B6-E8BF9DAFFBB7}"/>
                  </a:ext>
                </a:extLst>
              </p:cNvPr>
              <p:cNvSpPr txBox="1"/>
              <p:nvPr/>
            </p:nvSpPr>
            <p:spPr>
              <a:xfrm>
                <a:off x="1852843" y="537886"/>
                <a:ext cx="45819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0" i="0" dirty="0">
                    <a:solidFill>
                      <a:schemeClr val="bg1"/>
                    </a:solidFill>
                    <a:effectLst/>
                    <a:latin typeface="Arial Black" panose="020B0A04020102020204" pitchFamily="34" charset="0"/>
                  </a:rPr>
                  <a:t>DEFUZZIFIKASI</a:t>
                </a:r>
                <a:endParaRPr lang="en-US" sz="2800" dirty="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23" name="Subtitle demo text">
                <a:extLst>
                  <a:ext uri="{FF2B5EF4-FFF2-40B4-BE49-F238E27FC236}">
                    <a16:creationId xmlns:a16="http://schemas.microsoft.com/office/drawing/2014/main" id="{E6E050F5-476C-4587-BCD2-4CBE3BDCC5CE}"/>
                  </a:ext>
                </a:extLst>
              </p:cNvPr>
              <p:cNvSpPr/>
              <p:nvPr/>
            </p:nvSpPr>
            <p:spPr>
              <a:xfrm>
                <a:off x="1852843" y="1299212"/>
                <a:ext cx="4581974" cy="25955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9pPr>
              </a:lstStyle>
              <a:p>
                <a:pPr algn="just"/>
                <a:r>
                  <a:rPr lang="en-ID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	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Himpunan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fuzzy yang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diperoleh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dari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komposisi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aturan-aturan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fuzzy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merupakan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input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dari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proses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defuzzifikasi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sedangkan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bilangan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pada domain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himpunan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fuzzy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tersebut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merupakan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output yang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dihasilkan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Sehingga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jika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diberikan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suatu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himpunan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fuzzy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dalam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range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tertentu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maka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harus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dapat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diambil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suatu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nilai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18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crisp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tertentu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sebagai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output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atau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keluarannya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</a:t>
                </a:r>
                <a:endParaRPr lang="en-US" sz="1800" b="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8530CD5-756F-4FC2-8435-50D0AE99A3DE}"/>
                </a:ext>
              </a:extLst>
            </p:cNvPr>
            <p:cNvCxnSpPr>
              <a:cxnSpLocks/>
            </p:cNvCxnSpPr>
            <p:nvPr/>
          </p:nvCxnSpPr>
          <p:spPr>
            <a:xfrm>
              <a:off x="7059561" y="2439863"/>
              <a:ext cx="3165987" cy="0"/>
            </a:xfrm>
            <a:prstGeom prst="line">
              <a:avLst/>
            </a:prstGeom>
            <a:noFill/>
            <a:ln w="381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4" name="Freeform 16">
            <a:extLst>
              <a:ext uri="{FF2B5EF4-FFF2-40B4-BE49-F238E27FC236}">
                <a16:creationId xmlns:a16="http://schemas.microsoft.com/office/drawing/2014/main" id="{49B87766-C00E-4EA1-BCC5-762B17F86451}"/>
              </a:ext>
            </a:extLst>
          </p:cNvPr>
          <p:cNvSpPr/>
          <p:nvPr/>
        </p:nvSpPr>
        <p:spPr>
          <a:xfrm>
            <a:off x="10528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D76D3D6-01AB-4CE6-A762-91A5CF3CF41D}"/>
              </a:ext>
            </a:extLst>
          </p:cNvPr>
          <p:cNvGrpSpPr/>
          <p:nvPr/>
        </p:nvGrpSpPr>
        <p:grpSpPr>
          <a:xfrm flipH="1">
            <a:off x="10936161" y="0"/>
            <a:ext cx="1255839" cy="1255839"/>
            <a:chOff x="0" y="0"/>
            <a:chExt cx="1255839" cy="125583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02D2A62-02C6-42CD-BECA-33C26DD47B91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6562D69-45C4-4AB7-B8D8-515EB809DEBD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FE42B0E-EB0A-4B95-972C-3AA8F0256EA6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AFD027D-9A8D-44B5-BF6F-608F0D21B908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3" name="Freeform 8">
            <a:extLst>
              <a:ext uri="{FF2B5EF4-FFF2-40B4-BE49-F238E27FC236}">
                <a16:creationId xmlns:a16="http://schemas.microsoft.com/office/drawing/2014/main" id="{7D5FF55A-8392-55B3-506C-5A8F89A2C844}"/>
              </a:ext>
            </a:extLst>
          </p:cNvPr>
          <p:cNvSpPr>
            <a:spLocks/>
          </p:cNvSpPr>
          <p:nvPr/>
        </p:nvSpPr>
        <p:spPr bwMode="auto">
          <a:xfrm>
            <a:off x="3827488" y="2623233"/>
            <a:ext cx="1581315" cy="2393963"/>
          </a:xfrm>
          <a:custGeom>
            <a:avLst/>
            <a:gdLst>
              <a:gd name="T0" fmla="*/ 214 w 427"/>
              <a:gd name="T1" fmla="*/ 0 h 731"/>
              <a:gd name="T2" fmla="*/ 427 w 427"/>
              <a:gd name="T3" fmla="*/ 731 h 731"/>
              <a:gd name="T4" fmla="*/ 0 w 427"/>
              <a:gd name="T5" fmla="*/ 731 h 731"/>
              <a:gd name="T6" fmla="*/ 214 w 427"/>
              <a:gd name="T7" fmla="*/ 0 h 7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7" h="731">
                <a:moveTo>
                  <a:pt x="214" y="0"/>
                </a:moveTo>
                <a:cubicBezTo>
                  <a:pt x="214" y="0"/>
                  <a:pt x="303" y="516"/>
                  <a:pt x="427" y="731"/>
                </a:cubicBezTo>
                <a:cubicBezTo>
                  <a:pt x="0" y="731"/>
                  <a:pt x="0" y="731"/>
                  <a:pt x="0" y="731"/>
                </a:cubicBezTo>
                <a:cubicBezTo>
                  <a:pt x="125" y="516"/>
                  <a:pt x="214" y="0"/>
                  <a:pt x="214" y="0"/>
                </a:cubicBezTo>
              </a:path>
            </a:pathLst>
          </a:custGeom>
          <a:solidFill>
            <a:schemeClr val="accent2">
              <a:alpha val="8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3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1A81EE7D-D1AA-4162-9B9B-2B606ADEAA88}"/>
              </a:ext>
            </a:extLst>
          </p:cNvPr>
          <p:cNvGrpSpPr/>
          <p:nvPr/>
        </p:nvGrpSpPr>
        <p:grpSpPr>
          <a:xfrm>
            <a:off x="970636" y="1558413"/>
            <a:ext cx="10854878" cy="666894"/>
            <a:chOff x="7757302" y="1759424"/>
            <a:chExt cx="2301140" cy="79145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896020B-A306-43CC-BB78-F4F6F411BC02}"/>
                </a:ext>
              </a:extLst>
            </p:cNvPr>
            <p:cNvSpPr txBox="1"/>
            <p:nvPr/>
          </p:nvSpPr>
          <p:spPr>
            <a:xfrm>
              <a:off x="7757302" y="1759424"/>
              <a:ext cx="2301140" cy="5478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Library-library python yang </a:t>
              </a:r>
              <a:r>
                <a:rPr lang="en-US" sz="2400" b="1" dirty="0" err="1">
                  <a:solidFill>
                    <a:schemeClr val="bg1"/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akan</a:t>
              </a:r>
              <a:r>
                <a:rPr lang="en-US" sz="2400" b="1" dirty="0">
                  <a:solidFill>
                    <a:schemeClr val="bg1"/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digunakan</a:t>
              </a:r>
              <a:endParaRPr lang="en-US" sz="2400" b="1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6199320-2B33-4151-A0A0-F7CB8569B3E4}"/>
                </a:ext>
              </a:extLst>
            </p:cNvPr>
            <p:cNvSpPr txBox="1"/>
            <p:nvPr/>
          </p:nvSpPr>
          <p:spPr>
            <a:xfrm>
              <a:off x="7757302" y="2212322"/>
              <a:ext cx="23011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endParaRPr lang="en-US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1B63323D-0DA8-4AA8-9D58-E0E203262E80}"/>
              </a:ext>
            </a:extLst>
          </p:cNvPr>
          <p:cNvSpPr txBox="1"/>
          <p:nvPr/>
        </p:nvSpPr>
        <p:spPr>
          <a:xfrm>
            <a:off x="2082215" y="597113"/>
            <a:ext cx="8027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0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IMPLEMENTASI DALAM CODINGAN</a:t>
            </a:r>
            <a:endParaRPr lang="en-US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E1B8909B-F310-9D06-C7BF-0A1265F42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636" y="2422636"/>
            <a:ext cx="10854878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5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TM02900720[[fn=Integral]]</Template>
  <TotalTime>1504</TotalTime>
  <Words>535</Words>
  <Application>Microsoft Office PowerPoint</Application>
  <PresentationFormat>Widescreen</PresentationFormat>
  <Paragraphs>59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Arial Black</vt:lpstr>
      <vt:lpstr>Calibri</vt:lpstr>
      <vt:lpstr>Poppins Light</vt:lpstr>
      <vt:lpstr>Segoe UI</vt:lpstr>
      <vt:lpstr>Times New Roman</vt:lpstr>
      <vt:lpstr>Tw Cen MT</vt:lpstr>
      <vt:lpstr>Tw Cen MT Condensed</vt:lpstr>
      <vt:lpstr>Wingdings 3</vt:lpstr>
      <vt:lpstr>Integral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fitriahnurul834@gmail.com</cp:lastModifiedBy>
  <cp:revision>22</cp:revision>
  <dcterms:created xsi:type="dcterms:W3CDTF">2021-12-28T15:11:28Z</dcterms:created>
  <dcterms:modified xsi:type="dcterms:W3CDTF">2022-10-04T12:12:12Z</dcterms:modified>
</cp:coreProperties>
</file>